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8" r:id="rId12"/>
    <p:sldId id="267" r:id="rId13"/>
    <p:sldId id="269"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06" d="100"/>
          <a:sy n="106" d="100"/>
        </p:scale>
        <p:origin x="96" y="1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E84B7F-4E48-2D3A-B879-7BB6D0BB7E9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1DF4483-5995-44E8-2BE0-CF3D1F29D6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3E6E694-A3C7-5B11-F6AE-E7DCCB863540}"/>
              </a:ext>
            </a:extLst>
          </p:cNvPr>
          <p:cNvSpPr>
            <a:spLocks noGrp="1"/>
          </p:cNvSpPr>
          <p:nvPr>
            <p:ph type="dt" sz="half" idx="10"/>
          </p:nvPr>
        </p:nvSpPr>
        <p:spPr/>
        <p:txBody>
          <a:bodyPr/>
          <a:lstStyle/>
          <a:p>
            <a:fld id="{B4F81575-7AB0-4E12-AB7D-618D2330015B}" type="datetimeFigureOut">
              <a:rPr kumimoji="1" lang="ja-JP" altLang="en-US" smtClean="0"/>
              <a:t>2022/7/19</a:t>
            </a:fld>
            <a:endParaRPr kumimoji="1" lang="ja-JP" altLang="en-US"/>
          </a:p>
        </p:txBody>
      </p:sp>
      <p:sp>
        <p:nvSpPr>
          <p:cNvPr id="5" name="フッター プレースホルダー 4">
            <a:extLst>
              <a:ext uri="{FF2B5EF4-FFF2-40B4-BE49-F238E27FC236}">
                <a16:creationId xmlns:a16="http://schemas.microsoft.com/office/drawing/2014/main" id="{E159F23A-22F9-7D86-383D-4EFF472ABA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B3982F-B9E2-F77C-4E54-89B4BF9BB3A8}"/>
              </a:ext>
            </a:extLst>
          </p:cNvPr>
          <p:cNvSpPr>
            <a:spLocks noGrp="1"/>
          </p:cNvSpPr>
          <p:nvPr>
            <p:ph type="sldNum" sz="quarter" idx="12"/>
          </p:nvPr>
        </p:nvSpPr>
        <p:spPr/>
        <p:txBody>
          <a:bodyPr/>
          <a:lstStyle/>
          <a:p>
            <a:fld id="{AF35E641-FC7E-48E5-BE35-F4A96E8A7760}" type="slidenum">
              <a:rPr kumimoji="1" lang="ja-JP" altLang="en-US" smtClean="0"/>
              <a:t>‹#›</a:t>
            </a:fld>
            <a:endParaRPr kumimoji="1" lang="ja-JP" altLang="en-US"/>
          </a:p>
        </p:txBody>
      </p:sp>
    </p:spTree>
    <p:extLst>
      <p:ext uri="{BB962C8B-B14F-4D97-AF65-F5344CB8AC3E}">
        <p14:creationId xmlns:p14="http://schemas.microsoft.com/office/powerpoint/2010/main" val="423581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A92596-8209-2578-ECA1-0BC6EDC961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D4D7329-8D13-3890-0A3D-CB501034BE3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DCF047-05EC-839C-3C6A-E83A911C726C}"/>
              </a:ext>
            </a:extLst>
          </p:cNvPr>
          <p:cNvSpPr>
            <a:spLocks noGrp="1"/>
          </p:cNvSpPr>
          <p:nvPr>
            <p:ph type="dt" sz="half" idx="10"/>
          </p:nvPr>
        </p:nvSpPr>
        <p:spPr/>
        <p:txBody>
          <a:bodyPr/>
          <a:lstStyle/>
          <a:p>
            <a:fld id="{B4F81575-7AB0-4E12-AB7D-618D2330015B}" type="datetimeFigureOut">
              <a:rPr kumimoji="1" lang="ja-JP" altLang="en-US" smtClean="0"/>
              <a:t>2022/7/19</a:t>
            </a:fld>
            <a:endParaRPr kumimoji="1" lang="ja-JP" altLang="en-US"/>
          </a:p>
        </p:txBody>
      </p:sp>
      <p:sp>
        <p:nvSpPr>
          <p:cNvPr id="5" name="フッター プレースホルダー 4">
            <a:extLst>
              <a:ext uri="{FF2B5EF4-FFF2-40B4-BE49-F238E27FC236}">
                <a16:creationId xmlns:a16="http://schemas.microsoft.com/office/drawing/2014/main" id="{73E8E465-7AB4-F2F2-5FC9-0C52148EC0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304357-1FC1-BEBF-009A-2E714CC75D43}"/>
              </a:ext>
            </a:extLst>
          </p:cNvPr>
          <p:cNvSpPr>
            <a:spLocks noGrp="1"/>
          </p:cNvSpPr>
          <p:nvPr>
            <p:ph type="sldNum" sz="quarter" idx="12"/>
          </p:nvPr>
        </p:nvSpPr>
        <p:spPr/>
        <p:txBody>
          <a:bodyPr/>
          <a:lstStyle/>
          <a:p>
            <a:fld id="{AF35E641-FC7E-48E5-BE35-F4A96E8A7760}" type="slidenum">
              <a:rPr kumimoji="1" lang="ja-JP" altLang="en-US" smtClean="0"/>
              <a:t>‹#›</a:t>
            </a:fld>
            <a:endParaRPr kumimoji="1" lang="ja-JP" altLang="en-US"/>
          </a:p>
        </p:txBody>
      </p:sp>
    </p:spTree>
    <p:extLst>
      <p:ext uri="{BB962C8B-B14F-4D97-AF65-F5344CB8AC3E}">
        <p14:creationId xmlns:p14="http://schemas.microsoft.com/office/powerpoint/2010/main" val="107378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91C145C-1619-E9EC-4889-FB97E182678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34BC30-E5D1-1F1D-0360-4BB69DD3B60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8EFD62-29EC-CA2D-1CD9-850576BDCF74}"/>
              </a:ext>
            </a:extLst>
          </p:cNvPr>
          <p:cNvSpPr>
            <a:spLocks noGrp="1"/>
          </p:cNvSpPr>
          <p:nvPr>
            <p:ph type="dt" sz="half" idx="10"/>
          </p:nvPr>
        </p:nvSpPr>
        <p:spPr/>
        <p:txBody>
          <a:bodyPr/>
          <a:lstStyle/>
          <a:p>
            <a:fld id="{B4F81575-7AB0-4E12-AB7D-618D2330015B}" type="datetimeFigureOut">
              <a:rPr kumimoji="1" lang="ja-JP" altLang="en-US" smtClean="0"/>
              <a:t>2022/7/19</a:t>
            </a:fld>
            <a:endParaRPr kumimoji="1" lang="ja-JP" altLang="en-US"/>
          </a:p>
        </p:txBody>
      </p:sp>
      <p:sp>
        <p:nvSpPr>
          <p:cNvPr id="5" name="フッター プレースホルダー 4">
            <a:extLst>
              <a:ext uri="{FF2B5EF4-FFF2-40B4-BE49-F238E27FC236}">
                <a16:creationId xmlns:a16="http://schemas.microsoft.com/office/drawing/2014/main" id="{96D1496A-85E4-290E-81EB-8983DB3591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B6B0E2-56CE-6295-BCC1-96E06B7C90C1}"/>
              </a:ext>
            </a:extLst>
          </p:cNvPr>
          <p:cNvSpPr>
            <a:spLocks noGrp="1"/>
          </p:cNvSpPr>
          <p:nvPr>
            <p:ph type="sldNum" sz="quarter" idx="12"/>
          </p:nvPr>
        </p:nvSpPr>
        <p:spPr/>
        <p:txBody>
          <a:bodyPr/>
          <a:lstStyle/>
          <a:p>
            <a:fld id="{AF35E641-FC7E-48E5-BE35-F4A96E8A7760}" type="slidenum">
              <a:rPr kumimoji="1" lang="ja-JP" altLang="en-US" smtClean="0"/>
              <a:t>‹#›</a:t>
            </a:fld>
            <a:endParaRPr kumimoji="1" lang="ja-JP" altLang="en-US"/>
          </a:p>
        </p:txBody>
      </p:sp>
    </p:spTree>
    <p:extLst>
      <p:ext uri="{BB962C8B-B14F-4D97-AF65-F5344CB8AC3E}">
        <p14:creationId xmlns:p14="http://schemas.microsoft.com/office/powerpoint/2010/main" val="6625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883C41-BF5E-5A22-2E24-A42E1AD685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65E10A-9846-82B4-D310-8C3285FDAE2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B5D5B2-CAC0-6D02-DEB6-CC93AF6EA6AA}"/>
              </a:ext>
            </a:extLst>
          </p:cNvPr>
          <p:cNvSpPr>
            <a:spLocks noGrp="1"/>
          </p:cNvSpPr>
          <p:nvPr>
            <p:ph type="dt" sz="half" idx="10"/>
          </p:nvPr>
        </p:nvSpPr>
        <p:spPr/>
        <p:txBody>
          <a:bodyPr/>
          <a:lstStyle/>
          <a:p>
            <a:fld id="{B4F81575-7AB0-4E12-AB7D-618D2330015B}" type="datetimeFigureOut">
              <a:rPr kumimoji="1" lang="ja-JP" altLang="en-US" smtClean="0"/>
              <a:t>2022/7/19</a:t>
            </a:fld>
            <a:endParaRPr kumimoji="1" lang="ja-JP" altLang="en-US"/>
          </a:p>
        </p:txBody>
      </p:sp>
      <p:sp>
        <p:nvSpPr>
          <p:cNvPr id="5" name="フッター プレースホルダー 4">
            <a:extLst>
              <a:ext uri="{FF2B5EF4-FFF2-40B4-BE49-F238E27FC236}">
                <a16:creationId xmlns:a16="http://schemas.microsoft.com/office/drawing/2014/main" id="{9C2A9340-FD8F-6D52-8254-6D83CDCD40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614E65-37A8-315E-2BE0-A1F5351DBD3C}"/>
              </a:ext>
            </a:extLst>
          </p:cNvPr>
          <p:cNvSpPr>
            <a:spLocks noGrp="1"/>
          </p:cNvSpPr>
          <p:nvPr>
            <p:ph type="sldNum" sz="quarter" idx="12"/>
          </p:nvPr>
        </p:nvSpPr>
        <p:spPr/>
        <p:txBody>
          <a:bodyPr/>
          <a:lstStyle/>
          <a:p>
            <a:fld id="{AF35E641-FC7E-48E5-BE35-F4A96E8A7760}" type="slidenum">
              <a:rPr kumimoji="1" lang="ja-JP" altLang="en-US" smtClean="0"/>
              <a:t>‹#›</a:t>
            </a:fld>
            <a:endParaRPr kumimoji="1" lang="ja-JP" altLang="en-US"/>
          </a:p>
        </p:txBody>
      </p:sp>
    </p:spTree>
    <p:extLst>
      <p:ext uri="{BB962C8B-B14F-4D97-AF65-F5344CB8AC3E}">
        <p14:creationId xmlns:p14="http://schemas.microsoft.com/office/powerpoint/2010/main" val="303549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3D20DF-AD01-921B-3177-AD95C9C8A88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47800A-7904-C9E1-69E6-79C831661D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7A0CE-21F9-8E60-CB7F-40B7B73ED4DF}"/>
              </a:ext>
            </a:extLst>
          </p:cNvPr>
          <p:cNvSpPr>
            <a:spLocks noGrp="1"/>
          </p:cNvSpPr>
          <p:nvPr>
            <p:ph type="dt" sz="half" idx="10"/>
          </p:nvPr>
        </p:nvSpPr>
        <p:spPr/>
        <p:txBody>
          <a:bodyPr/>
          <a:lstStyle/>
          <a:p>
            <a:fld id="{B4F81575-7AB0-4E12-AB7D-618D2330015B}" type="datetimeFigureOut">
              <a:rPr kumimoji="1" lang="ja-JP" altLang="en-US" smtClean="0"/>
              <a:t>2022/7/19</a:t>
            </a:fld>
            <a:endParaRPr kumimoji="1" lang="ja-JP" altLang="en-US"/>
          </a:p>
        </p:txBody>
      </p:sp>
      <p:sp>
        <p:nvSpPr>
          <p:cNvPr id="5" name="フッター プレースホルダー 4">
            <a:extLst>
              <a:ext uri="{FF2B5EF4-FFF2-40B4-BE49-F238E27FC236}">
                <a16:creationId xmlns:a16="http://schemas.microsoft.com/office/drawing/2014/main" id="{8309DE7F-6762-2511-60E3-956E992ADD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81B52A-3AAB-70AC-75B4-F8065C0E40EC}"/>
              </a:ext>
            </a:extLst>
          </p:cNvPr>
          <p:cNvSpPr>
            <a:spLocks noGrp="1"/>
          </p:cNvSpPr>
          <p:nvPr>
            <p:ph type="sldNum" sz="quarter" idx="12"/>
          </p:nvPr>
        </p:nvSpPr>
        <p:spPr/>
        <p:txBody>
          <a:bodyPr/>
          <a:lstStyle/>
          <a:p>
            <a:fld id="{AF35E641-FC7E-48E5-BE35-F4A96E8A7760}" type="slidenum">
              <a:rPr kumimoji="1" lang="ja-JP" altLang="en-US" smtClean="0"/>
              <a:t>‹#›</a:t>
            </a:fld>
            <a:endParaRPr kumimoji="1" lang="ja-JP" altLang="en-US"/>
          </a:p>
        </p:txBody>
      </p:sp>
    </p:spTree>
    <p:extLst>
      <p:ext uri="{BB962C8B-B14F-4D97-AF65-F5344CB8AC3E}">
        <p14:creationId xmlns:p14="http://schemas.microsoft.com/office/powerpoint/2010/main" val="174676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9EB4A1-5530-FAA5-82E9-1388A69B1B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A16467-F810-3B92-3E71-A751DE4BFB9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9871463-2EDF-F04C-1FBD-EF691C08FF9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6A271D3-994C-2571-F845-5FCC35C37DA7}"/>
              </a:ext>
            </a:extLst>
          </p:cNvPr>
          <p:cNvSpPr>
            <a:spLocks noGrp="1"/>
          </p:cNvSpPr>
          <p:nvPr>
            <p:ph type="dt" sz="half" idx="10"/>
          </p:nvPr>
        </p:nvSpPr>
        <p:spPr/>
        <p:txBody>
          <a:bodyPr/>
          <a:lstStyle/>
          <a:p>
            <a:fld id="{B4F81575-7AB0-4E12-AB7D-618D2330015B}" type="datetimeFigureOut">
              <a:rPr kumimoji="1" lang="ja-JP" altLang="en-US" smtClean="0"/>
              <a:t>2022/7/19</a:t>
            </a:fld>
            <a:endParaRPr kumimoji="1" lang="ja-JP" altLang="en-US"/>
          </a:p>
        </p:txBody>
      </p:sp>
      <p:sp>
        <p:nvSpPr>
          <p:cNvPr id="6" name="フッター プレースホルダー 5">
            <a:extLst>
              <a:ext uri="{FF2B5EF4-FFF2-40B4-BE49-F238E27FC236}">
                <a16:creationId xmlns:a16="http://schemas.microsoft.com/office/drawing/2014/main" id="{C85D0A22-1604-A49A-0C0B-40116A68CE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F4D9C02-A4C3-5371-AB99-A05DEE2C1E2E}"/>
              </a:ext>
            </a:extLst>
          </p:cNvPr>
          <p:cNvSpPr>
            <a:spLocks noGrp="1"/>
          </p:cNvSpPr>
          <p:nvPr>
            <p:ph type="sldNum" sz="quarter" idx="12"/>
          </p:nvPr>
        </p:nvSpPr>
        <p:spPr/>
        <p:txBody>
          <a:bodyPr/>
          <a:lstStyle/>
          <a:p>
            <a:fld id="{AF35E641-FC7E-48E5-BE35-F4A96E8A7760}" type="slidenum">
              <a:rPr kumimoji="1" lang="ja-JP" altLang="en-US" smtClean="0"/>
              <a:t>‹#›</a:t>
            </a:fld>
            <a:endParaRPr kumimoji="1" lang="ja-JP" altLang="en-US"/>
          </a:p>
        </p:txBody>
      </p:sp>
    </p:spTree>
    <p:extLst>
      <p:ext uri="{BB962C8B-B14F-4D97-AF65-F5344CB8AC3E}">
        <p14:creationId xmlns:p14="http://schemas.microsoft.com/office/powerpoint/2010/main" val="260272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BEAEA-C777-087B-C661-986ACE35570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78C28F9-EA52-21A3-08D9-B493D3DCEE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663E0EC-CC3A-FC6C-058B-4F3FAFB62B0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ED1036D-C1A7-5A7B-0B07-8575946F06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4C6AEC0-6170-E490-2BDC-7F3AB1EEA2F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09627C-3A8B-7C90-00A4-B6822CB9292A}"/>
              </a:ext>
            </a:extLst>
          </p:cNvPr>
          <p:cNvSpPr>
            <a:spLocks noGrp="1"/>
          </p:cNvSpPr>
          <p:nvPr>
            <p:ph type="dt" sz="half" idx="10"/>
          </p:nvPr>
        </p:nvSpPr>
        <p:spPr/>
        <p:txBody>
          <a:bodyPr/>
          <a:lstStyle/>
          <a:p>
            <a:fld id="{B4F81575-7AB0-4E12-AB7D-618D2330015B}" type="datetimeFigureOut">
              <a:rPr kumimoji="1" lang="ja-JP" altLang="en-US" smtClean="0"/>
              <a:t>2022/7/19</a:t>
            </a:fld>
            <a:endParaRPr kumimoji="1" lang="ja-JP" altLang="en-US"/>
          </a:p>
        </p:txBody>
      </p:sp>
      <p:sp>
        <p:nvSpPr>
          <p:cNvPr id="8" name="フッター プレースホルダー 7">
            <a:extLst>
              <a:ext uri="{FF2B5EF4-FFF2-40B4-BE49-F238E27FC236}">
                <a16:creationId xmlns:a16="http://schemas.microsoft.com/office/drawing/2014/main" id="{0F7A4CF1-4739-87C0-230E-116C39176CF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AE9157C-30DD-9870-39E6-9237B6C26D95}"/>
              </a:ext>
            </a:extLst>
          </p:cNvPr>
          <p:cNvSpPr>
            <a:spLocks noGrp="1"/>
          </p:cNvSpPr>
          <p:nvPr>
            <p:ph type="sldNum" sz="quarter" idx="12"/>
          </p:nvPr>
        </p:nvSpPr>
        <p:spPr/>
        <p:txBody>
          <a:bodyPr/>
          <a:lstStyle/>
          <a:p>
            <a:fld id="{AF35E641-FC7E-48E5-BE35-F4A96E8A7760}" type="slidenum">
              <a:rPr kumimoji="1" lang="ja-JP" altLang="en-US" smtClean="0"/>
              <a:t>‹#›</a:t>
            </a:fld>
            <a:endParaRPr kumimoji="1" lang="ja-JP" altLang="en-US"/>
          </a:p>
        </p:txBody>
      </p:sp>
    </p:spTree>
    <p:extLst>
      <p:ext uri="{BB962C8B-B14F-4D97-AF65-F5344CB8AC3E}">
        <p14:creationId xmlns:p14="http://schemas.microsoft.com/office/powerpoint/2010/main" val="410402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60EAA-3BE0-2733-F29E-A118F00625D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ECF20F7-5C42-BF59-1A13-A870C99B8666}"/>
              </a:ext>
            </a:extLst>
          </p:cNvPr>
          <p:cNvSpPr>
            <a:spLocks noGrp="1"/>
          </p:cNvSpPr>
          <p:nvPr>
            <p:ph type="dt" sz="half" idx="10"/>
          </p:nvPr>
        </p:nvSpPr>
        <p:spPr/>
        <p:txBody>
          <a:bodyPr/>
          <a:lstStyle/>
          <a:p>
            <a:fld id="{B4F81575-7AB0-4E12-AB7D-618D2330015B}" type="datetimeFigureOut">
              <a:rPr kumimoji="1" lang="ja-JP" altLang="en-US" smtClean="0"/>
              <a:t>2022/7/19</a:t>
            </a:fld>
            <a:endParaRPr kumimoji="1" lang="ja-JP" altLang="en-US"/>
          </a:p>
        </p:txBody>
      </p:sp>
      <p:sp>
        <p:nvSpPr>
          <p:cNvPr id="4" name="フッター プレースホルダー 3">
            <a:extLst>
              <a:ext uri="{FF2B5EF4-FFF2-40B4-BE49-F238E27FC236}">
                <a16:creationId xmlns:a16="http://schemas.microsoft.com/office/drawing/2014/main" id="{711FD373-E6D5-D68B-851E-0724AFCAE7C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6A5A306-54A8-0787-A9EF-D5C60BCFEC9E}"/>
              </a:ext>
            </a:extLst>
          </p:cNvPr>
          <p:cNvSpPr>
            <a:spLocks noGrp="1"/>
          </p:cNvSpPr>
          <p:nvPr>
            <p:ph type="sldNum" sz="quarter" idx="12"/>
          </p:nvPr>
        </p:nvSpPr>
        <p:spPr/>
        <p:txBody>
          <a:bodyPr/>
          <a:lstStyle/>
          <a:p>
            <a:fld id="{AF35E641-FC7E-48E5-BE35-F4A96E8A7760}" type="slidenum">
              <a:rPr kumimoji="1" lang="ja-JP" altLang="en-US" smtClean="0"/>
              <a:t>‹#›</a:t>
            </a:fld>
            <a:endParaRPr kumimoji="1" lang="ja-JP" altLang="en-US"/>
          </a:p>
        </p:txBody>
      </p:sp>
    </p:spTree>
    <p:extLst>
      <p:ext uri="{BB962C8B-B14F-4D97-AF65-F5344CB8AC3E}">
        <p14:creationId xmlns:p14="http://schemas.microsoft.com/office/powerpoint/2010/main" val="394227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962B6A3-2DBC-57B5-9608-19B3FB0C9B96}"/>
              </a:ext>
            </a:extLst>
          </p:cNvPr>
          <p:cNvSpPr>
            <a:spLocks noGrp="1"/>
          </p:cNvSpPr>
          <p:nvPr>
            <p:ph type="dt" sz="half" idx="10"/>
          </p:nvPr>
        </p:nvSpPr>
        <p:spPr/>
        <p:txBody>
          <a:bodyPr/>
          <a:lstStyle/>
          <a:p>
            <a:fld id="{B4F81575-7AB0-4E12-AB7D-618D2330015B}" type="datetimeFigureOut">
              <a:rPr kumimoji="1" lang="ja-JP" altLang="en-US" smtClean="0"/>
              <a:t>2022/7/19</a:t>
            </a:fld>
            <a:endParaRPr kumimoji="1" lang="ja-JP" altLang="en-US"/>
          </a:p>
        </p:txBody>
      </p:sp>
      <p:sp>
        <p:nvSpPr>
          <p:cNvPr id="3" name="フッター プレースホルダー 2">
            <a:extLst>
              <a:ext uri="{FF2B5EF4-FFF2-40B4-BE49-F238E27FC236}">
                <a16:creationId xmlns:a16="http://schemas.microsoft.com/office/drawing/2014/main" id="{15EA0B60-D643-C96F-27F6-90B82B0805A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0B78C40-19AB-4429-CAC0-F4AE28AB98E0}"/>
              </a:ext>
            </a:extLst>
          </p:cNvPr>
          <p:cNvSpPr>
            <a:spLocks noGrp="1"/>
          </p:cNvSpPr>
          <p:nvPr>
            <p:ph type="sldNum" sz="quarter" idx="12"/>
          </p:nvPr>
        </p:nvSpPr>
        <p:spPr/>
        <p:txBody>
          <a:bodyPr/>
          <a:lstStyle/>
          <a:p>
            <a:fld id="{AF35E641-FC7E-48E5-BE35-F4A96E8A7760}" type="slidenum">
              <a:rPr kumimoji="1" lang="ja-JP" altLang="en-US" smtClean="0"/>
              <a:t>‹#›</a:t>
            </a:fld>
            <a:endParaRPr kumimoji="1" lang="ja-JP" altLang="en-US"/>
          </a:p>
        </p:txBody>
      </p:sp>
    </p:spTree>
    <p:extLst>
      <p:ext uri="{BB962C8B-B14F-4D97-AF65-F5344CB8AC3E}">
        <p14:creationId xmlns:p14="http://schemas.microsoft.com/office/powerpoint/2010/main" val="2307416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F6BCB-06A4-07D7-6FFD-B0B0073D827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B5D750-8A26-8D11-67C9-6AC277443D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910AD7-71FD-00ED-8DF5-B1D79193D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850CDCB-E7F7-619A-6D82-49239FC890C4}"/>
              </a:ext>
            </a:extLst>
          </p:cNvPr>
          <p:cNvSpPr>
            <a:spLocks noGrp="1"/>
          </p:cNvSpPr>
          <p:nvPr>
            <p:ph type="dt" sz="half" idx="10"/>
          </p:nvPr>
        </p:nvSpPr>
        <p:spPr/>
        <p:txBody>
          <a:bodyPr/>
          <a:lstStyle/>
          <a:p>
            <a:fld id="{B4F81575-7AB0-4E12-AB7D-618D2330015B}" type="datetimeFigureOut">
              <a:rPr kumimoji="1" lang="ja-JP" altLang="en-US" smtClean="0"/>
              <a:t>2022/7/19</a:t>
            </a:fld>
            <a:endParaRPr kumimoji="1" lang="ja-JP" altLang="en-US"/>
          </a:p>
        </p:txBody>
      </p:sp>
      <p:sp>
        <p:nvSpPr>
          <p:cNvPr id="6" name="フッター プレースホルダー 5">
            <a:extLst>
              <a:ext uri="{FF2B5EF4-FFF2-40B4-BE49-F238E27FC236}">
                <a16:creationId xmlns:a16="http://schemas.microsoft.com/office/drawing/2014/main" id="{932EDB24-6E7D-431A-5A25-A95782478EB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A67823-0C2E-2A64-2D05-490528E5E159}"/>
              </a:ext>
            </a:extLst>
          </p:cNvPr>
          <p:cNvSpPr>
            <a:spLocks noGrp="1"/>
          </p:cNvSpPr>
          <p:nvPr>
            <p:ph type="sldNum" sz="quarter" idx="12"/>
          </p:nvPr>
        </p:nvSpPr>
        <p:spPr/>
        <p:txBody>
          <a:bodyPr/>
          <a:lstStyle/>
          <a:p>
            <a:fld id="{AF35E641-FC7E-48E5-BE35-F4A96E8A7760}" type="slidenum">
              <a:rPr kumimoji="1" lang="ja-JP" altLang="en-US" smtClean="0"/>
              <a:t>‹#›</a:t>
            </a:fld>
            <a:endParaRPr kumimoji="1" lang="ja-JP" altLang="en-US"/>
          </a:p>
        </p:txBody>
      </p:sp>
    </p:spTree>
    <p:extLst>
      <p:ext uri="{BB962C8B-B14F-4D97-AF65-F5344CB8AC3E}">
        <p14:creationId xmlns:p14="http://schemas.microsoft.com/office/powerpoint/2010/main" val="209988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E5932D-06F4-852E-3DE1-E7343189CDA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897773B-5A02-549C-AC5E-1D942A8C3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DD1589C-8992-A582-F5CE-C619B5C5F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82B6718-1A0B-E020-F46D-D04CE88951D5}"/>
              </a:ext>
            </a:extLst>
          </p:cNvPr>
          <p:cNvSpPr>
            <a:spLocks noGrp="1"/>
          </p:cNvSpPr>
          <p:nvPr>
            <p:ph type="dt" sz="half" idx="10"/>
          </p:nvPr>
        </p:nvSpPr>
        <p:spPr/>
        <p:txBody>
          <a:bodyPr/>
          <a:lstStyle/>
          <a:p>
            <a:fld id="{B4F81575-7AB0-4E12-AB7D-618D2330015B}" type="datetimeFigureOut">
              <a:rPr kumimoji="1" lang="ja-JP" altLang="en-US" smtClean="0"/>
              <a:t>2022/7/19</a:t>
            </a:fld>
            <a:endParaRPr kumimoji="1" lang="ja-JP" altLang="en-US"/>
          </a:p>
        </p:txBody>
      </p:sp>
      <p:sp>
        <p:nvSpPr>
          <p:cNvPr id="6" name="フッター プレースホルダー 5">
            <a:extLst>
              <a:ext uri="{FF2B5EF4-FFF2-40B4-BE49-F238E27FC236}">
                <a16:creationId xmlns:a16="http://schemas.microsoft.com/office/drawing/2014/main" id="{6F394E59-F90C-EE53-D544-6633AD49C2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25F008A-BD8D-02F5-1426-ED7B59EE291B}"/>
              </a:ext>
            </a:extLst>
          </p:cNvPr>
          <p:cNvSpPr>
            <a:spLocks noGrp="1"/>
          </p:cNvSpPr>
          <p:nvPr>
            <p:ph type="sldNum" sz="quarter" idx="12"/>
          </p:nvPr>
        </p:nvSpPr>
        <p:spPr/>
        <p:txBody>
          <a:bodyPr/>
          <a:lstStyle/>
          <a:p>
            <a:fld id="{AF35E641-FC7E-48E5-BE35-F4A96E8A7760}" type="slidenum">
              <a:rPr kumimoji="1" lang="ja-JP" altLang="en-US" smtClean="0"/>
              <a:t>‹#›</a:t>
            </a:fld>
            <a:endParaRPr kumimoji="1" lang="ja-JP" altLang="en-US"/>
          </a:p>
        </p:txBody>
      </p:sp>
    </p:spTree>
    <p:extLst>
      <p:ext uri="{BB962C8B-B14F-4D97-AF65-F5344CB8AC3E}">
        <p14:creationId xmlns:p14="http://schemas.microsoft.com/office/powerpoint/2010/main" val="413445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FE5452-05FE-5ADD-63CD-3DDD77A76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CC2FB9-CEE6-C545-EB98-643E6055E8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2B8CC2-E013-CDEC-A04F-3C3988914B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81575-7AB0-4E12-AB7D-618D2330015B}" type="datetimeFigureOut">
              <a:rPr kumimoji="1" lang="ja-JP" altLang="en-US" smtClean="0"/>
              <a:t>2022/7/19</a:t>
            </a:fld>
            <a:endParaRPr kumimoji="1" lang="ja-JP" altLang="en-US"/>
          </a:p>
        </p:txBody>
      </p:sp>
      <p:sp>
        <p:nvSpPr>
          <p:cNvPr id="5" name="フッター プレースホルダー 4">
            <a:extLst>
              <a:ext uri="{FF2B5EF4-FFF2-40B4-BE49-F238E27FC236}">
                <a16:creationId xmlns:a16="http://schemas.microsoft.com/office/drawing/2014/main" id="{737DCA22-8C08-F227-92D8-ED6F3356AC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3E8BA1-2A5D-A680-721B-A0E3983DD1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5E641-FC7E-48E5-BE35-F4A96E8A7760}" type="slidenum">
              <a:rPr kumimoji="1" lang="ja-JP" altLang="en-US" smtClean="0"/>
              <a:t>‹#›</a:t>
            </a:fld>
            <a:endParaRPr kumimoji="1" lang="ja-JP" altLang="en-US"/>
          </a:p>
        </p:txBody>
      </p:sp>
    </p:spTree>
    <p:extLst>
      <p:ext uri="{BB962C8B-B14F-4D97-AF65-F5344CB8AC3E}">
        <p14:creationId xmlns:p14="http://schemas.microsoft.com/office/powerpoint/2010/main" val="1793176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7A62E5-6EBB-8E75-6217-A34C9370202C}"/>
              </a:ext>
            </a:extLst>
          </p:cNvPr>
          <p:cNvSpPr>
            <a:spLocks noGrp="1"/>
          </p:cNvSpPr>
          <p:nvPr>
            <p:ph type="ctrTitle"/>
          </p:nvPr>
        </p:nvSpPr>
        <p:spPr/>
        <p:txBody>
          <a:bodyPr/>
          <a:lstStyle/>
          <a:p>
            <a:r>
              <a:rPr lang="ja-JP" altLang="en-US"/>
              <a:t>企画・プロジェクト名</a:t>
            </a:r>
            <a:endParaRPr kumimoji="1" lang="ja-JP" altLang="en-US" dirty="0"/>
          </a:p>
        </p:txBody>
      </p:sp>
      <p:sp>
        <p:nvSpPr>
          <p:cNvPr id="3" name="字幕 2">
            <a:extLst>
              <a:ext uri="{FF2B5EF4-FFF2-40B4-BE49-F238E27FC236}">
                <a16:creationId xmlns:a16="http://schemas.microsoft.com/office/drawing/2014/main" id="{73EC3A48-1F77-4DD1-4BEA-FD94C9E6A6EB}"/>
              </a:ext>
            </a:extLst>
          </p:cNvPr>
          <p:cNvSpPr>
            <a:spLocks noGrp="1"/>
          </p:cNvSpPr>
          <p:nvPr>
            <p:ph type="subTitle" idx="1"/>
          </p:nvPr>
        </p:nvSpPr>
        <p:spPr/>
        <p:txBody>
          <a:bodyPr/>
          <a:lstStyle/>
          <a:p>
            <a:r>
              <a:rPr kumimoji="1" lang="ja-JP" altLang="en-US" dirty="0"/>
              <a:t>リード文（プロジェクト名などを補足する文章）</a:t>
            </a:r>
          </a:p>
        </p:txBody>
      </p:sp>
      <p:sp>
        <p:nvSpPr>
          <p:cNvPr id="4" name="字幕 2">
            <a:extLst>
              <a:ext uri="{FF2B5EF4-FFF2-40B4-BE49-F238E27FC236}">
                <a16:creationId xmlns:a16="http://schemas.microsoft.com/office/drawing/2014/main" id="{EA7A77B9-02BA-6130-2347-466B19883014}"/>
              </a:ext>
            </a:extLst>
          </p:cNvPr>
          <p:cNvSpPr txBox="1">
            <a:spLocks/>
          </p:cNvSpPr>
          <p:nvPr/>
        </p:nvSpPr>
        <p:spPr>
          <a:xfrm>
            <a:off x="2735587" y="6047598"/>
            <a:ext cx="6911009" cy="5363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dirty="0"/>
              <a:t>TSB</a:t>
            </a:r>
            <a:r>
              <a:rPr lang="ja-JP" altLang="en-US" dirty="0"/>
              <a:t>一郎　</a:t>
            </a:r>
            <a:r>
              <a:rPr lang="en-US" altLang="ja-JP" dirty="0"/>
              <a:t>TSB</a:t>
            </a:r>
            <a:r>
              <a:rPr lang="ja-JP" altLang="en-US" dirty="0"/>
              <a:t>次郎　</a:t>
            </a:r>
            <a:r>
              <a:rPr lang="en-US" altLang="ja-JP" dirty="0"/>
              <a:t>TSB</a:t>
            </a:r>
            <a:r>
              <a:rPr lang="ja-JP" altLang="en-US" dirty="0"/>
              <a:t>三郎　</a:t>
            </a:r>
            <a:r>
              <a:rPr lang="en-US" altLang="ja-JP" dirty="0"/>
              <a:t>TSB</a:t>
            </a:r>
            <a:r>
              <a:rPr lang="ja-JP" altLang="en-US" dirty="0"/>
              <a:t>四郎</a:t>
            </a:r>
          </a:p>
        </p:txBody>
      </p:sp>
      <p:sp>
        <p:nvSpPr>
          <p:cNvPr id="11" name="テキスト ボックス 10">
            <a:extLst>
              <a:ext uri="{FF2B5EF4-FFF2-40B4-BE49-F238E27FC236}">
                <a16:creationId xmlns:a16="http://schemas.microsoft.com/office/drawing/2014/main" id="{10FADF19-2B44-5A9E-9407-0D34E33E7379}"/>
              </a:ext>
            </a:extLst>
          </p:cNvPr>
          <p:cNvSpPr txBox="1"/>
          <p:nvPr/>
        </p:nvSpPr>
        <p:spPr>
          <a:xfrm>
            <a:off x="4435134" y="5550971"/>
            <a:ext cx="3321731" cy="369332"/>
          </a:xfrm>
          <a:prstGeom prst="rect">
            <a:avLst/>
          </a:prstGeom>
          <a:noFill/>
        </p:spPr>
        <p:txBody>
          <a:bodyPr wrap="square">
            <a:spAutoFit/>
          </a:bodyPr>
          <a:lstStyle/>
          <a:p>
            <a:pPr algn="ctr"/>
            <a:r>
              <a:rPr lang="en-US" altLang="ja-JP" b="1" dirty="0"/>
              <a:t>T</a:t>
            </a:r>
            <a:r>
              <a:rPr lang="ja-JP" altLang="en-US" b="1" dirty="0"/>
              <a:t>チーム</a:t>
            </a:r>
          </a:p>
        </p:txBody>
      </p:sp>
    </p:spTree>
    <p:extLst>
      <p:ext uri="{BB962C8B-B14F-4D97-AF65-F5344CB8AC3E}">
        <p14:creationId xmlns:p14="http://schemas.microsoft.com/office/powerpoint/2010/main" val="279375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671D3-22BA-7620-D8C8-2BCC9B3746FE}"/>
              </a:ext>
            </a:extLst>
          </p:cNvPr>
          <p:cNvSpPr>
            <a:spLocks noGrp="1"/>
          </p:cNvSpPr>
          <p:nvPr>
            <p:ph type="title"/>
          </p:nvPr>
        </p:nvSpPr>
        <p:spPr/>
        <p:txBody>
          <a:bodyPr/>
          <a:lstStyle/>
          <a:p>
            <a:r>
              <a:rPr lang="ja-JP" altLang="en-US" dirty="0">
                <a:latin typeface="+mn-lt"/>
              </a:rPr>
              <a:t>導入メリット</a:t>
            </a:r>
            <a:endParaRPr kumimoji="1" lang="ja-JP" altLang="en-US" dirty="0">
              <a:latin typeface="+mn-lt"/>
            </a:endParaRPr>
          </a:p>
        </p:txBody>
      </p:sp>
      <p:sp>
        <p:nvSpPr>
          <p:cNvPr id="3" name="コンテンツ プレースホルダー 2">
            <a:extLst>
              <a:ext uri="{FF2B5EF4-FFF2-40B4-BE49-F238E27FC236}">
                <a16:creationId xmlns:a16="http://schemas.microsoft.com/office/drawing/2014/main" id="{0DFA5838-5610-C50D-25DF-572FFDB06DB8}"/>
              </a:ext>
            </a:extLst>
          </p:cNvPr>
          <p:cNvSpPr>
            <a:spLocks noGrp="1"/>
          </p:cNvSpPr>
          <p:nvPr>
            <p:ph idx="1"/>
          </p:nvPr>
        </p:nvSpPr>
        <p:spPr>
          <a:xfrm>
            <a:off x="838200" y="1825625"/>
            <a:ext cx="5047343" cy="4351338"/>
          </a:xfrm>
        </p:spPr>
        <p:txBody>
          <a:bodyPr>
            <a:normAutofit/>
          </a:bodyPr>
          <a:lstStyle/>
          <a:p>
            <a:pPr marL="0" indent="0">
              <a:buNone/>
            </a:pPr>
            <a:r>
              <a:rPr kumimoji="1" lang="ja-JP" altLang="en-US" sz="4000" dirty="0"/>
              <a:t>最初の設定だけで、ＡＩが売上を向上させるための提案を</a:t>
            </a:r>
            <a:r>
              <a:rPr kumimoji="1" lang="ja-JP" altLang="en-US" sz="4000" dirty="0">
                <a:highlight>
                  <a:srgbClr val="FFFF00"/>
                </a:highlight>
              </a:rPr>
              <a:t>３６５日２４時間</a:t>
            </a:r>
            <a:r>
              <a:rPr kumimoji="1" lang="ja-JP" altLang="en-US" sz="4000" dirty="0"/>
              <a:t>いつでも行ってくれます。</a:t>
            </a:r>
          </a:p>
        </p:txBody>
      </p:sp>
      <p:pic>
        <p:nvPicPr>
          <p:cNvPr id="5" name="グラフィックス 4">
            <a:extLst>
              <a:ext uri="{FF2B5EF4-FFF2-40B4-BE49-F238E27FC236}">
                <a16:creationId xmlns:a16="http://schemas.microsoft.com/office/drawing/2014/main" id="{8CDF7B25-8EED-D4A6-A3C9-7B07737FA7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06459" y="1825625"/>
            <a:ext cx="5329950" cy="4078767"/>
          </a:xfrm>
          <a:prstGeom prst="rect">
            <a:avLst/>
          </a:prstGeom>
        </p:spPr>
      </p:pic>
    </p:spTree>
    <p:extLst>
      <p:ext uri="{BB962C8B-B14F-4D97-AF65-F5344CB8AC3E}">
        <p14:creationId xmlns:p14="http://schemas.microsoft.com/office/powerpoint/2010/main" val="226397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8B1012-F507-B425-A085-9A498A02DD53}"/>
              </a:ext>
            </a:extLst>
          </p:cNvPr>
          <p:cNvSpPr>
            <a:spLocks noGrp="1"/>
          </p:cNvSpPr>
          <p:nvPr>
            <p:ph type="title"/>
          </p:nvPr>
        </p:nvSpPr>
        <p:spPr/>
        <p:txBody>
          <a:bodyPr/>
          <a:lstStyle/>
          <a:p>
            <a:r>
              <a:rPr kumimoji="1" lang="ja-JP" altLang="en-US" dirty="0"/>
              <a:t>開発体制</a:t>
            </a:r>
          </a:p>
        </p:txBody>
      </p:sp>
      <p:sp>
        <p:nvSpPr>
          <p:cNvPr id="7" name="正方形/長方形 6">
            <a:extLst>
              <a:ext uri="{FF2B5EF4-FFF2-40B4-BE49-F238E27FC236}">
                <a16:creationId xmlns:a16="http://schemas.microsoft.com/office/drawing/2014/main" id="{2397E2B3-13E0-42F1-5C91-81F12E26065F}"/>
              </a:ext>
            </a:extLst>
          </p:cNvPr>
          <p:cNvSpPr/>
          <p:nvPr/>
        </p:nvSpPr>
        <p:spPr>
          <a:xfrm>
            <a:off x="3816015" y="1792957"/>
            <a:ext cx="3013910" cy="78781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t>開発リーダー</a:t>
            </a:r>
            <a:br>
              <a:rPr kumimoji="1" lang="en-US" altLang="ja-JP" dirty="0"/>
            </a:br>
            <a:r>
              <a:rPr kumimoji="1" lang="ja-JP" altLang="en-US" dirty="0"/>
              <a:t>（</a:t>
            </a:r>
            <a:r>
              <a:rPr kumimoji="1" lang="en-US" altLang="ja-JP" dirty="0"/>
              <a:t>TSB</a:t>
            </a:r>
            <a:r>
              <a:rPr kumimoji="1" lang="ja-JP" altLang="en-US" dirty="0"/>
              <a:t>一郎）</a:t>
            </a:r>
          </a:p>
        </p:txBody>
      </p:sp>
      <p:sp>
        <p:nvSpPr>
          <p:cNvPr id="8" name="正方形/長方形 7">
            <a:extLst>
              <a:ext uri="{FF2B5EF4-FFF2-40B4-BE49-F238E27FC236}">
                <a16:creationId xmlns:a16="http://schemas.microsoft.com/office/drawing/2014/main" id="{B2ACFB28-9319-2CFD-15BD-7A43489ED939}"/>
              </a:ext>
            </a:extLst>
          </p:cNvPr>
          <p:cNvSpPr/>
          <p:nvPr/>
        </p:nvSpPr>
        <p:spPr>
          <a:xfrm>
            <a:off x="7993982" y="1793207"/>
            <a:ext cx="3013910" cy="78781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アプリ画面デザイン</a:t>
            </a:r>
            <a:br>
              <a:rPr kumimoji="1" lang="en-US" altLang="ja-JP" dirty="0"/>
            </a:br>
            <a:r>
              <a:rPr kumimoji="1" lang="ja-JP" altLang="en-US" dirty="0"/>
              <a:t>（</a:t>
            </a:r>
            <a:r>
              <a:rPr kumimoji="1" lang="en-US" altLang="ja-JP" dirty="0"/>
              <a:t>TSB</a:t>
            </a:r>
            <a:r>
              <a:rPr kumimoji="1" lang="ja-JP" altLang="en-US" dirty="0"/>
              <a:t>次郎）</a:t>
            </a:r>
          </a:p>
        </p:txBody>
      </p:sp>
      <p:sp>
        <p:nvSpPr>
          <p:cNvPr id="9" name="正方形/長方形 8">
            <a:extLst>
              <a:ext uri="{FF2B5EF4-FFF2-40B4-BE49-F238E27FC236}">
                <a16:creationId xmlns:a16="http://schemas.microsoft.com/office/drawing/2014/main" id="{34E1127F-83DF-3E2E-E296-9CCC23A0A932}"/>
              </a:ext>
            </a:extLst>
          </p:cNvPr>
          <p:cNvSpPr/>
          <p:nvPr/>
        </p:nvSpPr>
        <p:spPr>
          <a:xfrm>
            <a:off x="838200" y="3278854"/>
            <a:ext cx="2207793" cy="956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ＡＩ経営提案機能</a:t>
            </a:r>
            <a:endParaRPr lang="en-US" altLang="ja-JP" dirty="0"/>
          </a:p>
          <a:p>
            <a:pPr algn="ctr"/>
            <a:r>
              <a:rPr kumimoji="1" lang="ja-JP" altLang="en-US" dirty="0"/>
              <a:t>（</a:t>
            </a:r>
            <a:r>
              <a:rPr kumimoji="1" lang="en-US" altLang="ja-JP" dirty="0"/>
              <a:t>TSB</a:t>
            </a:r>
            <a:r>
              <a:rPr kumimoji="1" lang="ja-JP" altLang="en-US" dirty="0"/>
              <a:t>五郎）</a:t>
            </a:r>
          </a:p>
        </p:txBody>
      </p:sp>
      <p:sp>
        <p:nvSpPr>
          <p:cNvPr id="10" name="正方形/長方形 9">
            <a:extLst>
              <a:ext uri="{FF2B5EF4-FFF2-40B4-BE49-F238E27FC236}">
                <a16:creationId xmlns:a16="http://schemas.microsoft.com/office/drawing/2014/main" id="{1C8CCA20-7950-AB85-4A20-F99C05E235B1}"/>
              </a:ext>
            </a:extLst>
          </p:cNvPr>
          <p:cNvSpPr/>
          <p:nvPr/>
        </p:nvSpPr>
        <p:spPr>
          <a:xfrm>
            <a:off x="6691564" y="3278855"/>
            <a:ext cx="3013910" cy="54693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dirty="0"/>
              <a:t>自社分析／評価機能</a:t>
            </a:r>
            <a:endParaRPr kumimoji="1" lang="ja-JP" altLang="en-US" dirty="0"/>
          </a:p>
        </p:txBody>
      </p:sp>
      <p:sp>
        <p:nvSpPr>
          <p:cNvPr id="11" name="正方形/長方形 10">
            <a:extLst>
              <a:ext uri="{FF2B5EF4-FFF2-40B4-BE49-F238E27FC236}">
                <a16:creationId xmlns:a16="http://schemas.microsoft.com/office/drawing/2014/main" id="{F39098A3-BFD5-F249-49C6-152C94460F2F}"/>
              </a:ext>
            </a:extLst>
          </p:cNvPr>
          <p:cNvSpPr/>
          <p:nvPr/>
        </p:nvSpPr>
        <p:spPr>
          <a:xfrm>
            <a:off x="5470361" y="4716627"/>
            <a:ext cx="2604836" cy="78781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データ入力フォーム</a:t>
            </a:r>
            <a:br>
              <a:rPr kumimoji="1" lang="en-US" altLang="ja-JP" dirty="0"/>
            </a:br>
            <a:r>
              <a:rPr kumimoji="1" lang="ja-JP" altLang="en-US" dirty="0"/>
              <a:t>（</a:t>
            </a:r>
            <a:r>
              <a:rPr kumimoji="1" lang="en-US" altLang="ja-JP" dirty="0"/>
              <a:t>TSB</a:t>
            </a:r>
            <a:r>
              <a:rPr lang="ja-JP" altLang="en-US" dirty="0"/>
              <a:t>三郎</a:t>
            </a:r>
            <a:r>
              <a:rPr kumimoji="1" lang="ja-JP" altLang="en-US" dirty="0"/>
              <a:t>）</a:t>
            </a:r>
          </a:p>
        </p:txBody>
      </p:sp>
      <p:sp>
        <p:nvSpPr>
          <p:cNvPr id="12" name="正方形/長方形 11">
            <a:extLst>
              <a:ext uri="{FF2B5EF4-FFF2-40B4-BE49-F238E27FC236}">
                <a16:creationId xmlns:a16="http://schemas.microsoft.com/office/drawing/2014/main" id="{D0BBCB28-261D-59AC-E7A9-719A972CD9C2}"/>
              </a:ext>
            </a:extLst>
          </p:cNvPr>
          <p:cNvSpPr/>
          <p:nvPr/>
        </p:nvSpPr>
        <p:spPr>
          <a:xfrm>
            <a:off x="8403056" y="4716626"/>
            <a:ext cx="2604836" cy="78781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分析／評価機能</a:t>
            </a:r>
            <a:br>
              <a:rPr kumimoji="1" lang="en-US" altLang="ja-JP" dirty="0"/>
            </a:br>
            <a:r>
              <a:rPr kumimoji="1" lang="ja-JP" altLang="en-US" dirty="0"/>
              <a:t>（</a:t>
            </a:r>
            <a:r>
              <a:rPr kumimoji="1" lang="en-US" altLang="ja-JP" dirty="0"/>
              <a:t>TSB</a:t>
            </a:r>
            <a:r>
              <a:rPr kumimoji="1" lang="ja-JP" altLang="en-US" dirty="0"/>
              <a:t>四郎）</a:t>
            </a:r>
          </a:p>
        </p:txBody>
      </p:sp>
      <p:cxnSp>
        <p:nvCxnSpPr>
          <p:cNvPr id="14" name="コネクタ: カギ線 13">
            <a:extLst>
              <a:ext uri="{FF2B5EF4-FFF2-40B4-BE49-F238E27FC236}">
                <a16:creationId xmlns:a16="http://schemas.microsoft.com/office/drawing/2014/main" id="{FE90E1D8-B74A-4877-91F9-76C3F710B376}"/>
              </a:ext>
            </a:extLst>
          </p:cNvPr>
          <p:cNvCxnSpPr>
            <a:cxnSpLocks/>
            <a:stCxn id="10" idx="2"/>
            <a:endCxn id="11" idx="0"/>
          </p:cNvCxnSpPr>
          <p:nvPr/>
        </p:nvCxnSpPr>
        <p:spPr>
          <a:xfrm rot="5400000">
            <a:off x="7040231" y="3558338"/>
            <a:ext cx="890837" cy="1425740"/>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カギ線 17">
            <a:extLst>
              <a:ext uri="{FF2B5EF4-FFF2-40B4-BE49-F238E27FC236}">
                <a16:creationId xmlns:a16="http://schemas.microsoft.com/office/drawing/2014/main" id="{42AE7CAF-2FE5-F49C-1038-E79387D55CB6}"/>
              </a:ext>
            </a:extLst>
          </p:cNvPr>
          <p:cNvCxnSpPr>
            <a:cxnSpLocks/>
            <a:stCxn id="10" idx="2"/>
            <a:endCxn id="12" idx="0"/>
          </p:cNvCxnSpPr>
          <p:nvPr/>
        </p:nvCxnSpPr>
        <p:spPr>
          <a:xfrm rot="16200000" flipH="1">
            <a:off x="8506578" y="3517730"/>
            <a:ext cx="890836" cy="1506955"/>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コネクタ: カギ線 20">
            <a:extLst>
              <a:ext uri="{FF2B5EF4-FFF2-40B4-BE49-F238E27FC236}">
                <a16:creationId xmlns:a16="http://schemas.microsoft.com/office/drawing/2014/main" id="{93470FD4-5F54-411F-FA18-86CE385E0BC8}"/>
              </a:ext>
            </a:extLst>
          </p:cNvPr>
          <p:cNvCxnSpPr>
            <a:cxnSpLocks/>
            <a:stCxn id="7" idx="3"/>
            <a:endCxn id="8" idx="1"/>
          </p:cNvCxnSpPr>
          <p:nvPr/>
        </p:nvCxnSpPr>
        <p:spPr>
          <a:xfrm>
            <a:off x="6829925" y="2186866"/>
            <a:ext cx="1164057" cy="25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3D375D99-4321-0443-F588-470FCB7298F2}"/>
              </a:ext>
            </a:extLst>
          </p:cNvPr>
          <p:cNvSpPr/>
          <p:nvPr/>
        </p:nvSpPr>
        <p:spPr>
          <a:xfrm>
            <a:off x="3446049" y="3278601"/>
            <a:ext cx="2380246" cy="9562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t>コラボ企業提案機能</a:t>
            </a:r>
            <a:br>
              <a:rPr lang="en-US" altLang="ja-JP" dirty="0"/>
            </a:br>
            <a:r>
              <a:rPr kumimoji="1" lang="ja-JP" altLang="en-US" dirty="0"/>
              <a:t>（</a:t>
            </a:r>
            <a:r>
              <a:rPr kumimoji="1" lang="en-US" altLang="ja-JP" dirty="0"/>
              <a:t>TSB</a:t>
            </a:r>
            <a:r>
              <a:rPr kumimoji="1" lang="ja-JP" altLang="en-US" dirty="0"/>
              <a:t>六郎）</a:t>
            </a:r>
          </a:p>
        </p:txBody>
      </p:sp>
      <p:cxnSp>
        <p:nvCxnSpPr>
          <p:cNvPr id="27" name="コネクタ: カギ線 26">
            <a:extLst>
              <a:ext uri="{FF2B5EF4-FFF2-40B4-BE49-F238E27FC236}">
                <a16:creationId xmlns:a16="http://schemas.microsoft.com/office/drawing/2014/main" id="{7B4D691D-079B-7FCE-3BFF-04BD6E5760DE}"/>
              </a:ext>
            </a:extLst>
          </p:cNvPr>
          <p:cNvCxnSpPr>
            <a:cxnSpLocks/>
            <a:stCxn id="7" idx="2"/>
            <a:endCxn id="9" idx="0"/>
          </p:cNvCxnSpPr>
          <p:nvPr/>
        </p:nvCxnSpPr>
        <p:spPr>
          <a:xfrm rot="5400000">
            <a:off x="3283494" y="1239378"/>
            <a:ext cx="698080" cy="3380873"/>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コネクタ: カギ線 29">
            <a:extLst>
              <a:ext uri="{FF2B5EF4-FFF2-40B4-BE49-F238E27FC236}">
                <a16:creationId xmlns:a16="http://schemas.microsoft.com/office/drawing/2014/main" id="{D4583B0F-7A59-B39E-4430-B30649E4CD58}"/>
              </a:ext>
            </a:extLst>
          </p:cNvPr>
          <p:cNvCxnSpPr>
            <a:cxnSpLocks/>
            <a:stCxn id="7" idx="2"/>
            <a:endCxn id="26" idx="0"/>
          </p:cNvCxnSpPr>
          <p:nvPr/>
        </p:nvCxnSpPr>
        <p:spPr>
          <a:xfrm rot="5400000">
            <a:off x="4630658" y="2586288"/>
            <a:ext cx="697827" cy="686798"/>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コネクタ: カギ線 34">
            <a:extLst>
              <a:ext uri="{FF2B5EF4-FFF2-40B4-BE49-F238E27FC236}">
                <a16:creationId xmlns:a16="http://schemas.microsoft.com/office/drawing/2014/main" id="{546E1285-DEAE-CF12-7DBB-3AE4F009901A}"/>
              </a:ext>
            </a:extLst>
          </p:cNvPr>
          <p:cNvCxnSpPr>
            <a:cxnSpLocks/>
            <a:stCxn id="7" idx="2"/>
            <a:endCxn id="10" idx="0"/>
          </p:cNvCxnSpPr>
          <p:nvPr/>
        </p:nvCxnSpPr>
        <p:spPr>
          <a:xfrm rot="16200000" flipH="1">
            <a:off x="6411704" y="1492039"/>
            <a:ext cx="698081" cy="2875549"/>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28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073A66-953D-9100-F6C0-83F9258B824D}"/>
              </a:ext>
            </a:extLst>
          </p:cNvPr>
          <p:cNvSpPr>
            <a:spLocks noGrp="1"/>
          </p:cNvSpPr>
          <p:nvPr>
            <p:ph type="title"/>
          </p:nvPr>
        </p:nvSpPr>
        <p:spPr/>
        <p:txBody>
          <a:bodyPr/>
          <a:lstStyle/>
          <a:p>
            <a:r>
              <a:rPr kumimoji="1" lang="ja-JP" altLang="en-US" dirty="0"/>
              <a:t>スケジュール</a:t>
            </a:r>
          </a:p>
        </p:txBody>
      </p:sp>
      <p:graphicFrame>
        <p:nvGraphicFramePr>
          <p:cNvPr id="10" name="表 10">
            <a:extLst>
              <a:ext uri="{FF2B5EF4-FFF2-40B4-BE49-F238E27FC236}">
                <a16:creationId xmlns:a16="http://schemas.microsoft.com/office/drawing/2014/main" id="{8D65BF65-B650-0EA4-454C-AF73C595237C}"/>
              </a:ext>
            </a:extLst>
          </p:cNvPr>
          <p:cNvGraphicFramePr>
            <a:graphicFrameLocks noGrp="1"/>
          </p:cNvGraphicFramePr>
          <p:nvPr>
            <p:ph idx="1"/>
            <p:extLst>
              <p:ext uri="{D42A27DB-BD31-4B8C-83A1-F6EECF244321}">
                <p14:modId xmlns:p14="http://schemas.microsoft.com/office/powerpoint/2010/main" val="4026327961"/>
              </p:ext>
            </p:extLst>
          </p:nvPr>
        </p:nvGraphicFramePr>
        <p:xfrm>
          <a:off x="565484" y="1825625"/>
          <a:ext cx="10788316" cy="4114800"/>
        </p:xfrm>
        <a:graphic>
          <a:graphicData uri="http://schemas.openxmlformats.org/drawingml/2006/table">
            <a:tbl>
              <a:tblPr firstRow="1" bandRow="1">
                <a:tableStyleId>{912C8C85-51F0-491E-9774-3900AFEF0FD7}</a:tableStyleId>
              </a:tblPr>
              <a:tblGrid>
                <a:gridCol w="3814011">
                  <a:extLst>
                    <a:ext uri="{9D8B030D-6E8A-4147-A177-3AD203B41FA5}">
                      <a16:colId xmlns:a16="http://schemas.microsoft.com/office/drawing/2014/main" val="1933300922"/>
                    </a:ext>
                  </a:extLst>
                </a:gridCol>
                <a:gridCol w="1762626">
                  <a:extLst>
                    <a:ext uri="{9D8B030D-6E8A-4147-A177-3AD203B41FA5}">
                      <a16:colId xmlns:a16="http://schemas.microsoft.com/office/drawing/2014/main" val="1878102287"/>
                    </a:ext>
                  </a:extLst>
                </a:gridCol>
                <a:gridCol w="1636295">
                  <a:extLst>
                    <a:ext uri="{9D8B030D-6E8A-4147-A177-3AD203B41FA5}">
                      <a16:colId xmlns:a16="http://schemas.microsoft.com/office/drawing/2014/main" val="4294670507"/>
                    </a:ext>
                  </a:extLst>
                </a:gridCol>
                <a:gridCol w="1660358">
                  <a:extLst>
                    <a:ext uri="{9D8B030D-6E8A-4147-A177-3AD203B41FA5}">
                      <a16:colId xmlns:a16="http://schemas.microsoft.com/office/drawing/2014/main" val="3322030139"/>
                    </a:ext>
                  </a:extLst>
                </a:gridCol>
                <a:gridCol w="1915026">
                  <a:extLst>
                    <a:ext uri="{9D8B030D-6E8A-4147-A177-3AD203B41FA5}">
                      <a16:colId xmlns:a16="http://schemas.microsoft.com/office/drawing/2014/main" val="1088663873"/>
                    </a:ext>
                  </a:extLst>
                </a:gridCol>
              </a:tblGrid>
              <a:tr h="370840">
                <a:tc>
                  <a:txBody>
                    <a:bodyPr/>
                    <a:lstStyle/>
                    <a:p>
                      <a:pPr algn="ctr"/>
                      <a:r>
                        <a:rPr kumimoji="1" lang="ja-JP" altLang="en-US" sz="2400" dirty="0"/>
                        <a:t>作業タスク</a:t>
                      </a:r>
                    </a:p>
                  </a:txBody>
                  <a:tcPr/>
                </a:tc>
                <a:tc>
                  <a:txBody>
                    <a:bodyPr/>
                    <a:lstStyle/>
                    <a:p>
                      <a:pPr algn="ctr"/>
                      <a:r>
                        <a:rPr kumimoji="1" lang="en-US" altLang="ja-JP" sz="2400" dirty="0"/>
                        <a:t>10</a:t>
                      </a:r>
                      <a:r>
                        <a:rPr kumimoji="1" lang="ja-JP" altLang="en-US" sz="2400" dirty="0"/>
                        <a:t>月</a:t>
                      </a:r>
                    </a:p>
                  </a:txBody>
                  <a:tcPr/>
                </a:tc>
                <a:tc>
                  <a:txBody>
                    <a:bodyPr/>
                    <a:lstStyle/>
                    <a:p>
                      <a:pPr algn="ctr"/>
                      <a:r>
                        <a:rPr kumimoji="1" lang="en-US" altLang="ja-JP" sz="2400" dirty="0"/>
                        <a:t>11</a:t>
                      </a:r>
                      <a:r>
                        <a:rPr kumimoji="1" lang="ja-JP" altLang="en-US" sz="2400" dirty="0"/>
                        <a:t>月</a:t>
                      </a:r>
                    </a:p>
                  </a:txBody>
                  <a:tcPr/>
                </a:tc>
                <a:tc>
                  <a:txBody>
                    <a:bodyPr/>
                    <a:lstStyle/>
                    <a:p>
                      <a:pPr algn="ctr"/>
                      <a:r>
                        <a:rPr kumimoji="1" lang="en-US" altLang="ja-JP" sz="2400" dirty="0"/>
                        <a:t>12</a:t>
                      </a:r>
                      <a:r>
                        <a:rPr kumimoji="1" lang="ja-JP" altLang="en-US" sz="2400" dirty="0"/>
                        <a:t>月</a:t>
                      </a:r>
                    </a:p>
                  </a:txBody>
                  <a:tcPr/>
                </a:tc>
                <a:tc>
                  <a:txBody>
                    <a:bodyPr/>
                    <a:lstStyle/>
                    <a:p>
                      <a:pPr algn="ctr"/>
                      <a:r>
                        <a:rPr kumimoji="1" lang="en-US" altLang="ja-JP" sz="2400" dirty="0"/>
                        <a:t>R5.1</a:t>
                      </a:r>
                      <a:r>
                        <a:rPr kumimoji="1" lang="ja-JP" altLang="en-US" sz="2400" dirty="0"/>
                        <a:t>月</a:t>
                      </a:r>
                    </a:p>
                  </a:txBody>
                  <a:tcPr/>
                </a:tc>
                <a:extLst>
                  <a:ext uri="{0D108BD9-81ED-4DB2-BD59-A6C34878D82A}">
                    <a16:rowId xmlns:a16="http://schemas.microsoft.com/office/drawing/2014/main" val="3930037296"/>
                  </a:ext>
                </a:extLst>
              </a:tr>
              <a:tr h="370840">
                <a:tc>
                  <a:txBody>
                    <a:bodyPr/>
                    <a:lstStyle/>
                    <a:p>
                      <a:r>
                        <a:rPr kumimoji="1" lang="ja-JP" altLang="en-US" sz="2400" dirty="0"/>
                        <a:t>アプリ画面制作</a:t>
                      </a:r>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extLst>
                  <a:ext uri="{0D108BD9-81ED-4DB2-BD59-A6C34878D82A}">
                    <a16:rowId xmlns:a16="http://schemas.microsoft.com/office/drawing/2014/main" val="2467318309"/>
                  </a:ext>
                </a:extLst>
              </a:tr>
              <a:tr h="370840">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extLst>
                  <a:ext uri="{0D108BD9-81ED-4DB2-BD59-A6C34878D82A}">
                    <a16:rowId xmlns:a16="http://schemas.microsoft.com/office/drawing/2014/main" val="1514750425"/>
                  </a:ext>
                </a:extLst>
              </a:tr>
              <a:tr h="370840">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extLst>
                  <a:ext uri="{0D108BD9-81ED-4DB2-BD59-A6C34878D82A}">
                    <a16:rowId xmlns:a16="http://schemas.microsoft.com/office/drawing/2014/main" val="3081928556"/>
                  </a:ext>
                </a:extLst>
              </a:tr>
              <a:tr h="370840">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extLst>
                  <a:ext uri="{0D108BD9-81ED-4DB2-BD59-A6C34878D82A}">
                    <a16:rowId xmlns:a16="http://schemas.microsoft.com/office/drawing/2014/main" val="2661169787"/>
                  </a:ext>
                </a:extLst>
              </a:tr>
              <a:tr h="370840">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extLst>
                  <a:ext uri="{0D108BD9-81ED-4DB2-BD59-A6C34878D82A}">
                    <a16:rowId xmlns:a16="http://schemas.microsoft.com/office/drawing/2014/main" val="1055155402"/>
                  </a:ext>
                </a:extLst>
              </a:tr>
              <a:tr h="370840">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extLst>
                  <a:ext uri="{0D108BD9-81ED-4DB2-BD59-A6C34878D82A}">
                    <a16:rowId xmlns:a16="http://schemas.microsoft.com/office/drawing/2014/main" val="3635198642"/>
                  </a:ext>
                </a:extLst>
              </a:tr>
              <a:tr h="370840">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extLst>
                  <a:ext uri="{0D108BD9-81ED-4DB2-BD59-A6C34878D82A}">
                    <a16:rowId xmlns:a16="http://schemas.microsoft.com/office/drawing/2014/main" val="1260825265"/>
                  </a:ext>
                </a:extLst>
              </a:tr>
              <a:tr h="370840">
                <a:tc>
                  <a:txBody>
                    <a:bodyPr/>
                    <a:lstStyle/>
                    <a:p>
                      <a:r>
                        <a:rPr kumimoji="1" lang="ja-JP" altLang="en-US" sz="2400" dirty="0"/>
                        <a:t>本番化</a:t>
                      </a:r>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extLst>
                  <a:ext uri="{0D108BD9-81ED-4DB2-BD59-A6C34878D82A}">
                    <a16:rowId xmlns:a16="http://schemas.microsoft.com/office/drawing/2014/main" val="3552597313"/>
                  </a:ext>
                </a:extLst>
              </a:tr>
            </a:tbl>
          </a:graphicData>
        </a:graphic>
      </p:graphicFrame>
      <p:cxnSp>
        <p:nvCxnSpPr>
          <p:cNvPr id="12" name="直線コネクタ 11">
            <a:extLst>
              <a:ext uri="{FF2B5EF4-FFF2-40B4-BE49-F238E27FC236}">
                <a16:creationId xmlns:a16="http://schemas.microsoft.com/office/drawing/2014/main" id="{A1576F0D-C19E-F056-51AC-26DB4A9FD77F}"/>
              </a:ext>
            </a:extLst>
          </p:cNvPr>
          <p:cNvCxnSpPr>
            <a:cxnSpLocks/>
          </p:cNvCxnSpPr>
          <p:nvPr/>
        </p:nvCxnSpPr>
        <p:spPr>
          <a:xfrm>
            <a:off x="5199647" y="2496553"/>
            <a:ext cx="1696453" cy="0"/>
          </a:xfrm>
          <a:prstGeom prst="line">
            <a:avLst/>
          </a:prstGeom>
          <a:ln w="762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DB7198A-4854-97D5-FD71-C48D960AE6E8}"/>
              </a:ext>
            </a:extLst>
          </p:cNvPr>
          <p:cNvCxnSpPr>
            <a:cxnSpLocks/>
          </p:cNvCxnSpPr>
          <p:nvPr/>
        </p:nvCxnSpPr>
        <p:spPr>
          <a:xfrm>
            <a:off x="6896100" y="2949742"/>
            <a:ext cx="1810753" cy="0"/>
          </a:xfrm>
          <a:prstGeom prst="line">
            <a:avLst/>
          </a:prstGeom>
          <a:ln w="762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14B2B931-C9B3-ABBE-C4FA-F91F8D28170A}"/>
              </a:ext>
            </a:extLst>
          </p:cNvPr>
          <p:cNvCxnSpPr>
            <a:cxnSpLocks/>
          </p:cNvCxnSpPr>
          <p:nvPr/>
        </p:nvCxnSpPr>
        <p:spPr>
          <a:xfrm>
            <a:off x="5199647" y="3884195"/>
            <a:ext cx="1810753" cy="0"/>
          </a:xfrm>
          <a:prstGeom prst="line">
            <a:avLst/>
          </a:prstGeom>
          <a:ln w="762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188B4A3-9BC7-7786-2852-C50332FB66EC}"/>
              </a:ext>
            </a:extLst>
          </p:cNvPr>
          <p:cNvCxnSpPr>
            <a:cxnSpLocks/>
          </p:cNvCxnSpPr>
          <p:nvPr/>
        </p:nvCxnSpPr>
        <p:spPr>
          <a:xfrm>
            <a:off x="6096000" y="4353426"/>
            <a:ext cx="3429000" cy="0"/>
          </a:xfrm>
          <a:prstGeom prst="line">
            <a:avLst/>
          </a:prstGeom>
          <a:ln w="762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204155F-D548-69DF-629E-4328A7C8E96B}"/>
              </a:ext>
            </a:extLst>
          </p:cNvPr>
          <p:cNvCxnSpPr>
            <a:cxnSpLocks/>
          </p:cNvCxnSpPr>
          <p:nvPr/>
        </p:nvCxnSpPr>
        <p:spPr>
          <a:xfrm>
            <a:off x="6595310" y="4806616"/>
            <a:ext cx="3429000" cy="0"/>
          </a:xfrm>
          <a:prstGeom prst="line">
            <a:avLst/>
          </a:prstGeom>
          <a:ln w="762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19ED49C-DEF5-12B5-1151-1B49B666AE17}"/>
              </a:ext>
            </a:extLst>
          </p:cNvPr>
          <p:cNvCxnSpPr>
            <a:cxnSpLocks/>
          </p:cNvCxnSpPr>
          <p:nvPr/>
        </p:nvCxnSpPr>
        <p:spPr>
          <a:xfrm>
            <a:off x="7539789" y="5257799"/>
            <a:ext cx="3429000" cy="0"/>
          </a:xfrm>
          <a:prstGeom prst="line">
            <a:avLst/>
          </a:prstGeom>
          <a:ln w="762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EAC537A0-D210-C68B-0FAD-43C8E7EE033A}"/>
              </a:ext>
            </a:extLst>
          </p:cNvPr>
          <p:cNvCxnSpPr>
            <a:cxnSpLocks/>
          </p:cNvCxnSpPr>
          <p:nvPr/>
        </p:nvCxnSpPr>
        <p:spPr>
          <a:xfrm>
            <a:off x="10679028" y="5692942"/>
            <a:ext cx="579521"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60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C6A9B-E16A-EAEF-AADF-FE2FF77A9F1A}"/>
              </a:ext>
            </a:extLst>
          </p:cNvPr>
          <p:cNvSpPr>
            <a:spLocks noGrp="1"/>
          </p:cNvSpPr>
          <p:nvPr>
            <p:ph type="title"/>
          </p:nvPr>
        </p:nvSpPr>
        <p:spPr/>
        <p:txBody>
          <a:bodyPr/>
          <a:lstStyle/>
          <a:p>
            <a:r>
              <a:rPr kumimoji="1" lang="ja-JP" altLang="en-US" dirty="0"/>
              <a:t>最後に</a:t>
            </a:r>
          </a:p>
        </p:txBody>
      </p:sp>
      <p:sp>
        <p:nvSpPr>
          <p:cNvPr id="3" name="コンテンツ プレースホルダー 2">
            <a:extLst>
              <a:ext uri="{FF2B5EF4-FFF2-40B4-BE49-F238E27FC236}">
                <a16:creationId xmlns:a16="http://schemas.microsoft.com/office/drawing/2014/main" id="{E6177E09-DCFC-675C-B184-4D714138E860}"/>
              </a:ext>
            </a:extLst>
          </p:cNvPr>
          <p:cNvSpPr>
            <a:spLocks noGrp="1"/>
          </p:cNvSpPr>
          <p:nvPr>
            <p:ph idx="1"/>
          </p:nvPr>
        </p:nvSpPr>
        <p:spPr/>
        <p:txBody>
          <a:bodyPr>
            <a:normAutofit/>
          </a:bodyPr>
          <a:lstStyle/>
          <a:p>
            <a:pPr marL="0" indent="0">
              <a:buNone/>
            </a:pPr>
            <a:r>
              <a:rPr kumimoji="1" lang="ja-JP" altLang="en-US" sz="5400" dirty="0"/>
              <a:t>売上が向上だけでなく、将来の経営判断の手助けとなる分析／提案アプリ（システム）です。</a:t>
            </a:r>
            <a:endParaRPr kumimoji="1" lang="en-US" altLang="ja-JP" sz="5400" dirty="0"/>
          </a:p>
          <a:p>
            <a:pPr marL="0" indent="0">
              <a:buNone/>
            </a:pPr>
            <a:r>
              <a:rPr kumimoji="1" lang="ja-JP" altLang="en-US" sz="5400" dirty="0"/>
              <a:t>ぜひ開発検討をお願いします。</a:t>
            </a:r>
          </a:p>
        </p:txBody>
      </p:sp>
    </p:spTree>
    <p:extLst>
      <p:ext uri="{BB962C8B-B14F-4D97-AF65-F5344CB8AC3E}">
        <p14:creationId xmlns:p14="http://schemas.microsoft.com/office/powerpoint/2010/main" val="351411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EE9BF3-F020-D382-A02E-34E6F159005D}"/>
              </a:ext>
            </a:extLst>
          </p:cNvPr>
          <p:cNvSpPr>
            <a:spLocks noGrp="1"/>
          </p:cNvSpPr>
          <p:nvPr>
            <p:ph type="title"/>
          </p:nvPr>
        </p:nvSpPr>
        <p:spPr/>
        <p:txBody>
          <a:bodyPr/>
          <a:lstStyle/>
          <a:p>
            <a:r>
              <a:rPr kumimoji="1" lang="ja-JP" altLang="en-US" dirty="0"/>
              <a:t>索引</a:t>
            </a:r>
          </a:p>
        </p:txBody>
      </p:sp>
      <p:sp>
        <p:nvSpPr>
          <p:cNvPr id="3" name="コンテンツ プレースホルダー 2">
            <a:extLst>
              <a:ext uri="{FF2B5EF4-FFF2-40B4-BE49-F238E27FC236}">
                <a16:creationId xmlns:a16="http://schemas.microsoft.com/office/drawing/2014/main" id="{2BB4BE00-192A-9C26-456C-840CD434218C}"/>
              </a:ext>
            </a:extLst>
          </p:cNvPr>
          <p:cNvSpPr>
            <a:spLocks noGrp="1"/>
          </p:cNvSpPr>
          <p:nvPr>
            <p:ph idx="1"/>
          </p:nvPr>
        </p:nvSpPr>
        <p:spPr>
          <a:xfrm>
            <a:off x="838200" y="1825625"/>
            <a:ext cx="4864045" cy="3949533"/>
          </a:xfrm>
        </p:spPr>
        <p:txBody>
          <a:bodyPr>
            <a:normAutofit/>
          </a:bodyPr>
          <a:lstStyle/>
          <a:p>
            <a:r>
              <a:rPr kumimoji="1" lang="ja-JP" altLang="en-US" dirty="0"/>
              <a:t>背景</a:t>
            </a:r>
            <a:endParaRPr kumimoji="1" lang="en-US" altLang="ja-JP" dirty="0"/>
          </a:p>
          <a:p>
            <a:r>
              <a:rPr lang="ja-JP" altLang="en-US" dirty="0"/>
              <a:t>目的（あるべき姿）</a:t>
            </a:r>
            <a:endParaRPr lang="en-US" altLang="ja-JP" dirty="0"/>
          </a:p>
          <a:p>
            <a:r>
              <a:rPr kumimoji="1" lang="ja-JP" altLang="en-US" dirty="0"/>
              <a:t>機能</a:t>
            </a:r>
            <a:endParaRPr kumimoji="1" lang="en-US" altLang="ja-JP" dirty="0"/>
          </a:p>
          <a:p>
            <a:pPr lvl="1"/>
            <a:r>
              <a:rPr lang="ja-JP" altLang="en-US" dirty="0"/>
              <a:t>自社分析／評価機能</a:t>
            </a:r>
            <a:endParaRPr lang="en-US" altLang="ja-JP" dirty="0"/>
          </a:p>
          <a:p>
            <a:pPr lvl="1"/>
            <a:r>
              <a:rPr kumimoji="1" lang="ja-JP" altLang="en-US" dirty="0"/>
              <a:t>ＡＩ分析提案機能</a:t>
            </a:r>
            <a:endParaRPr kumimoji="1" lang="en-US" altLang="ja-JP" dirty="0"/>
          </a:p>
          <a:p>
            <a:pPr lvl="1"/>
            <a:r>
              <a:rPr kumimoji="1" lang="ja-JP" altLang="en-US" dirty="0"/>
              <a:t>コラボ企業提案機能</a:t>
            </a:r>
            <a:endParaRPr kumimoji="1" lang="en-US" altLang="ja-JP" dirty="0"/>
          </a:p>
          <a:p>
            <a:r>
              <a:rPr lang="ja-JP" altLang="en-US" dirty="0"/>
              <a:t>ターゲット（ペルソナ）</a:t>
            </a:r>
            <a:endParaRPr lang="en-US" altLang="ja-JP" dirty="0"/>
          </a:p>
          <a:p>
            <a:r>
              <a:rPr kumimoji="1" lang="ja-JP" altLang="en-US" dirty="0"/>
              <a:t>導入メリット</a:t>
            </a:r>
            <a:endParaRPr kumimoji="1" lang="en-US" altLang="ja-JP" dirty="0"/>
          </a:p>
        </p:txBody>
      </p:sp>
      <p:sp>
        <p:nvSpPr>
          <p:cNvPr id="4" name="コンテンツ プレースホルダー 2">
            <a:extLst>
              <a:ext uri="{FF2B5EF4-FFF2-40B4-BE49-F238E27FC236}">
                <a16:creationId xmlns:a16="http://schemas.microsoft.com/office/drawing/2014/main" id="{81640A55-E165-6AA3-36F9-CE065B40CA88}"/>
              </a:ext>
            </a:extLst>
          </p:cNvPr>
          <p:cNvSpPr txBox="1">
            <a:spLocks/>
          </p:cNvSpPr>
          <p:nvPr/>
        </p:nvSpPr>
        <p:spPr>
          <a:xfrm>
            <a:off x="5794145" y="1825625"/>
            <a:ext cx="36638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開発体制</a:t>
            </a:r>
            <a:endParaRPr lang="en-US" altLang="ja-JP" dirty="0"/>
          </a:p>
          <a:p>
            <a:r>
              <a:rPr lang="ja-JP" altLang="en-US" dirty="0"/>
              <a:t>スケジュール</a:t>
            </a:r>
            <a:endParaRPr lang="en-US" altLang="ja-JP" dirty="0"/>
          </a:p>
          <a:p>
            <a:r>
              <a:rPr lang="ja-JP" altLang="en-US" dirty="0"/>
              <a:t>最後に</a:t>
            </a:r>
            <a:endParaRPr lang="en-US" altLang="ja-JP" dirty="0"/>
          </a:p>
        </p:txBody>
      </p:sp>
    </p:spTree>
    <p:extLst>
      <p:ext uri="{BB962C8B-B14F-4D97-AF65-F5344CB8AC3E}">
        <p14:creationId xmlns:p14="http://schemas.microsoft.com/office/powerpoint/2010/main" val="36577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2A172-5209-7864-DF4E-EF14C382E0AB}"/>
              </a:ext>
            </a:extLst>
          </p:cNvPr>
          <p:cNvSpPr>
            <a:spLocks noGrp="1"/>
          </p:cNvSpPr>
          <p:nvPr>
            <p:ph type="title"/>
          </p:nvPr>
        </p:nvSpPr>
        <p:spPr/>
        <p:txBody>
          <a:bodyPr/>
          <a:lstStyle/>
          <a:p>
            <a:r>
              <a:rPr kumimoji="1" lang="ja-JP" altLang="en-US" dirty="0"/>
              <a:t>背景</a:t>
            </a:r>
          </a:p>
        </p:txBody>
      </p:sp>
      <p:sp>
        <p:nvSpPr>
          <p:cNvPr id="3" name="コンテンツ プレースホルダー 2">
            <a:extLst>
              <a:ext uri="{FF2B5EF4-FFF2-40B4-BE49-F238E27FC236}">
                <a16:creationId xmlns:a16="http://schemas.microsoft.com/office/drawing/2014/main" id="{4AF2189E-3E13-537D-2F2F-9E67C3875B4B}"/>
              </a:ext>
            </a:extLst>
          </p:cNvPr>
          <p:cNvSpPr>
            <a:spLocks noGrp="1"/>
          </p:cNvSpPr>
          <p:nvPr>
            <p:ph idx="1"/>
          </p:nvPr>
        </p:nvSpPr>
        <p:spPr>
          <a:xfrm>
            <a:off x="838200" y="1825625"/>
            <a:ext cx="10515600" cy="2304636"/>
          </a:xfrm>
        </p:spPr>
        <p:txBody>
          <a:bodyPr>
            <a:normAutofit/>
          </a:bodyPr>
          <a:lstStyle/>
          <a:p>
            <a:r>
              <a:rPr kumimoji="1" lang="ja-JP" altLang="en-US" sz="3200" dirty="0"/>
              <a:t>例年、問題が多々あり、売上が減少傾向である。</a:t>
            </a:r>
            <a:endParaRPr kumimoji="1" lang="en-US" altLang="ja-JP" sz="3200" dirty="0"/>
          </a:p>
          <a:p>
            <a:r>
              <a:rPr lang="ja-JP" altLang="en-US" sz="3200" dirty="0"/>
              <a:t>持続可能な社会を実現することが難しい状況である。</a:t>
            </a:r>
            <a:endParaRPr lang="en-US" altLang="ja-JP" sz="3200" dirty="0"/>
          </a:p>
          <a:p>
            <a:r>
              <a:rPr lang="ja-JP" altLang="en-US" sz="3200" dirty="0"/>
              <a:t>新しい技術が社会に浸透してきている。</a:t>
            </a:r>
            <a:endParaRPr kumimoji="1" lang="ja-JP" altLang="en-US" sz="3200" dirty="0"/>
          </a:p>
        </p:txBody>
      </p:sp>
      <p:pic>
        <p:nvPicPr>
          <p:cNvPr id="9" name="グラフィックス 8">
            <a:extLst>
              <a:ext uri="{FF2B5EF4-FFF2-40B4-BE49-F238E27FC236}">
                <a16:creationId xmlns:a16="http://schemas.microsoft.com/office/drawing/2014/main" id="{779302F8-CDA6-E7F8-DF2A-379856FE68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4274" y="4130261"/>
            <a:ext cx="9956326" cy="2134428"/>
          </a:xfrm>
          <a:prstGeom prst="rect">
            <a:avLst/>
          </a:prstGeom>
        </p:spPr>
      </p:pic>
    </p:spTree>
    <p:extLst>
      <p:ext uri="{BB962C8B-B14F-4D97-AF65-F5344CB8AC3E}">
        <p14:creationId xmlns:p14="http://schemas.microsoft.com/office/powerpoint/2010/main" val="351525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F46A36-CC68-39BF-A759-75ABBBD4C2CC}"/>
              </a:ext>
            </a:extLst>
          </p:cNvPr>
          <p:cNvSpPr>
            <a:spLocks noGrp="1"/>
          </p:cNvSpPr>
          <p:nvPr>
            <p:ph type="title"/>
          </p:nvPr>
        </p:nvSpPr>
        <p:spPr/>
        <p:txBody>
          <a:bodyPr/>
          <a:lstStyle/>
          <a:p>
            <a:r>
              <a:rPr kumimoji="1" lang="ja-JP" altLang="en-US" dirty="0"/>
              <a:t>目的（あるべき姿）</a:t>
            </a:r>
          </a:p>
        </p:txBody>
      </p:sp>
      <p:sp>
        <p:nvSpPr>
          <p:cNvPr id="3" name="コンテンツ プレースホルダー 2">
            <a:extLst>
              <a:ext uri="{FF2B5EF4-FFF2-40B4-BE49-F238E27FC236}">
                <a16:creationId xmlns:a16="http://schemas.microsoft.com/office/drawing/2014/main" id="{C08C4AD6-B1D2-BDD7-0EB0-1EC41D68229D}"/>
              </a:ext>
            </a:extLst>
          </p:cNvPr>
          <p:cNvSpPr>
            <a:spLocks noGrp="1"/>
          </p:cNvSpPr>
          <p:nvPr>
            <p:ph idx="1"/>
          </p:nvPr>
        </p:nvSpPr>
        <p:spPr>
          <a:xfrm>
            <a:off x="838199" y="1925592"/>
            <a:ext cx="4188791" cy="3974411"/>
          </a:xfrm>
        </p:spPr>
        <p:txBody>
          <a:bodyPr>
            <a:normAutofit/>
          </a:bodyPr>
          <a:lstStyle/>
          <a:p>
            <a:r>
              <a:rPr kumimoji="1" lang="ja-JP" altLang="en-US" sz="3200" dirty="0"/>
              <a:t>新しい技術を活用し、売り上げ減少しないようにする。</a:t>
            </a:r>
            <a:endParaRPr kumimoji="1" lang="en-US" altLang="ja-JP" sz="3200" dirty="0"/>
          </a:p>
          <a:p>
            <a:r>
              <a:rPr lang="ja-JP" altLang="en-US" sz="3200" dirty="0"/>
              <a:t>持続可能な社会を実現できるようにしていく。</a:t>
            </a:r>
            <a:endParaRPr lang="en-US" altLang="ja-JP" sz="3200" dirty="0"/>
          </a:p>
        </p:txBody>
      </p:sp>
      <p:pic>
        <p:nvPicPr>
          <p:cNvPr id="5" name="グラフィックス 4">
            <a:extLst>
              <a:ext uri="{FF2B5EF4-FFF2-40B4-BE49-F238E27FC236}">
                <a16:creationId xmlns:a16="http://schemas.microsoft.com/office/drawing/2014/main" id="{55F27546-3E9D-5DA8-4AD8-22A95E829F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8627" y="1859910"/>
            <a:ext cx="5949347" cy="4105776"/>
          </a:xfrm>
          <a:prstGeom prst="rect">
            <a:avLst/>
          </a:prstGeom>
        </p:spPr>
      </p:pic>
    </p:spTree>
    <p:extLst>
      <p:ext uri="{BB962C8B-B14F-4D97-AF65-F5344CB8AC3E}">
        <p14:creationId xmlns:p14="http://schemas.microsoft.com/office/powerpoint/2010/main" val="118958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ABD396-30DC-C738-9269-411D391173E1}"/>
              </a:ext>
            </a:extLst>
          </p:cNvPr>
          <p:cNvSpPr>
            <a:spLocks noGrp="1"/>
          </p:cNvSpPr>
          <p:nvPr>
            <p:ph type="title"/>
          </p:nvPr>
        </p:nvSpPr>
        <p:spPr/>
        <p:txBody>
          <a:bodyPr/>
          <a:lstStyle/>
          <a:p>
            <a:r>
              <a:rPr lang="ja-JP" altLang="en-US" dirty="0"/>
              <a:t>機能</a:t>
            </a:r>
            <a:endParaRPr kumimoji="1" lang="ja-JP" altLang="en-US" dirty="0"/>
          </a:p>
        </p:txBody>
      </p:sp>
      <p:sp>
        <p:nvSpPr>
          <p:cNvPr id="3" name="コンテンツ プレースホルダー 2">
            <a:extLst>
              <a:ext uri="{FF2B5EF4-FFF2-40B4-BE49-F238E27FC236}">
                <a16:creationId xmlns:a16="http://schemas.microsoft.com/office/drawing/2014/main" id="{8E4BE4ED-734D-B3DB-B6C8-570AB82AFAEB}"/>
              </a:ext>
            </a:extLst>
          </p:cNvPr>
          <p:cNvSpPr>
            <a:spLocks noGrp="1"/>
          </p:cNvSpPr>
          <p:nvPr>
            <p:ph idx="1"/>
          </p:nvPr>
        </p:nvSpPr>
        <p:spPr>
          <a:xfrm>
            <a:off x="838200" y="1812639"/>
            <a:ext cx="6547678" cy="1126784"/>
          </a:xfrm>
        </p:spPr>
        <p:txBody>
          <a:bodyPr>
            <a:normAutofit/>
          </a:bodyPr>
          <a:lstStyle/>
          <a:p>
            <a:r>
              <a:rPr kumimoji="1" lang="ja-JP" altLang="en-US" sz="3200" dirty="0"/>
              <a:t>ＡＩチャットボットによる</a:t>
            </a:r>
            <a:br>
              <a:rPr kumimoji="1" lang="en-US" altLang="ja-JP" sz="3200" dirty="0"/>
            </a:br>
            <a:r>
              <a:rPr kumimoji="1" lang="ja-JP" altLang="en-US" sz="3200" dirty="0"/>
              <a:t>売上向上提案アプリ</a:t>
            </a:r>
            <a:endParaRPr kumimoji="1" lang="en-US" altLang="ja-JP" sz="3200" dirty="0"/>
          </a:p>
        </p:txBody>
      </p:sp>
      <p:pic>
        <p:nvPicPr>
          <p:cNvPr id="5" name="グラフィックス 4">
            <a:extLst>
              <a:ext uri="{FF2B5EF4-FFF2-40B4-BE49-F238E27FC236}">
                <a16:creationId xmlns:a16="http://schemas.microsoft.com/office/drawing/2014/main" id="{E0C3039A-91C7-65FF-62CA-84676C4C94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27843" y="1637679"/>
            <a:ext cx="2616489" cy="4716799"/>
          </a:xfrm>
          <a:prstGeom prst="rect">
            <a:avLst/>
          </a:prstGeom>
        </p:spPr>
      </p:pic>
      <p:sp>
        <p:nvSpPr>
          <p:cNvPr id="6" name="正方形/長方形 5">
            <a:extLst>
              <a:ext uri="{FF2B5EF4-FFF2-40B4-BE49-F238E27FC236}">
                <a16:creationId xmlns:a16="http://schemas.microsoft.com/office/drawing/2014/main" id="{178F56D1-42FC-8399-8FF5-AC9F6049F7DF}"/>
              </a:ext>
            </a:extLst>
          </p:cNvPr>
          <p:cNvSpPr/>
          <p:nvPr/>
        </p:nvSpPr>
        <p:spPr>
          <a:xfrm>
            <a:off x="1134170" y="3078046"/>
            <a:ext cx="6997318" cy="82806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自社</a:t>
            </a:r>
            <a:r>
              <a:rPr kumimoji="1" lang="ja-JP" altLang="en-US" sz="2800" dirty="0"/>
              <a:t>分析／評価機能</a:t>
            </a:r>
          </a:p>
        </p:txBody>
      </p:sp>
      <p:sp>
        <p:nvSpPr>
          <p:cNvPr id="7" name="正方形/長方形 6">
            <a:extLst>
              <a:ext uri="{FF2B5EF4-FFF2-40B4-BE49-F238E27FC236}">
                <a16:creationId xmlns:a16="http://schemas.microsoft.com/office/drawing/2014/main" id="{FC9DA070-1127-B70B-7154-2AA707DF26BA}"/>
              </a:ext>
            </a:extLst>
          </p:cNvPr>
          <p:cNvSpPr/>
          <p:nvPr/>
        </p:nvSpPr>
        <p:spPr>
          <a:xfrm>
            <a:off x="1134169" y="4479181"/>
            <a:ext cx="3414283" cy="828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mj-lt"/>
              </a:rPr>
              <a:t>ＡＩ分析提案機能</a:t>
            </a:r>
            <a:endParaRPr kumimoji="1" lang="ja-JP" altLang="en-US" sz="2800" dirty="0">
              <a:latin typeface="+mj-lt"/>
            </a:endParaRPr>
          </a:p>
        </p:txBody>
      </p:sp>
      <p:sp>
        <p:nvSpPr>
          <p:cNvPr id="8" name="正方形/長方形 7">
            <a:extLst>
              <a:ext uri="{FF2B5EF4-FFF2-40B4-BE49-F238E27FC236}">
                <a16:creationId xmlns:a16="http://schemas.microsoft.com/office/drawing/2014/main" id="{AE86C5B4-5AFE-752B-B9E6-707AEB71F8A1}"/>
              </a:ext>
            </a:extLst>
          </p:cNvPr>
          <p:cNvSpPr/>
          <p:nvPr/>
        </p:nvSpPr>
        <p:spPr>
          <a:xfrm>
            <a:off x="4689734" y="4479181"/>
            <a:ext cx="3441754" cy="828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コラボ企業提案機能</a:t>
            </a:r>
            <a:endParaRPr kumimoji="1" lang="ja-JP" altLang="en-US" sz="2800" dirty="0"/>
          </a:p>
        </p:txBody>
      </p:sp>
      <p:sp>
        <p:nvSpPr>
          <p:cNvPr id="9" name="矢印: 下 8">
            <a:extLst>
              <a:ext uri="{FF2B5EF4-FFF2-40B4-BE49-F238E27FC236}">
                <a16:creationId xmlns:a16="http://schemas.microsoft.com/office/drawing/2014/main" id="{295BC356-1F76-AEF4-4D9D-FEC992CBD599}"/>
              </a:ext>
            </a:extLst>
          </p:cNvPr>
          <p:cNvSpPr/>
          <p:nvPr/>
        </p:nvSpPr>
        <p:spPr>
          <a:xfrm>
            <a:off x="2621540" y="3947365"/>
            <a:ext cx="525878" cy="490558"/>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D474F37B-15EF-DD4E-118F-2EF5B91A07FB}"/>
              </a:ext>
            </a:extLst>
          </p:cNvPr>
          <p:cNvSpPr/>
          <p:nvPr/>
        </p:nvSpPr>
        <p:spPr>
          <a:xfrm>
            <a:off x="6012270" y="3947365"/>
            <a:ext cx="525878" cy="490558"/>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4674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671D3-22BA-7620-D8C8-2BCC9B3746FE}"/>
              </a:ext>
            </a:extLst>
          </p:cNvPr>
          <p:cNvSpPr>
            <a:spLocks noGrp="1"/>
          </p:cNvSpPr>
          <p:nvPr>
            <p:ph type="title"/>
          </p:nvPr>
        </p:nvSpPr>
        <p:spPr/>
        <p:txBody>
          <a:bodyPr/>
          <a:lstStyle/>
          <a:p>
            <a:r>
              <a:rPr kumimoji="1" lang="ja-JP" altLang="en-US" dirty="0">
                <a:latin typeface="+mn-lt"/>
              </a:rPr>
              <a:t>自社分析／評価機能</a:t>
            </a:r>
          </a:p>
        </p:txBody>
      </p:sp>
      <p:sp>
        <p:nvSpPr>
          <p:cNvPr id="3" name="コンテンツ プレースホルダー 2">
            <a:extLst>
              <a:ext uri="{FF2B5EF4-FFF2-40B4-BE49-F238E27FC236}">
                <a16:creationId xmlns:a16="http://schemas.microsoft.com/office/drawing/2014/main" id="{0DFA5838-5610-C50D-25DF-572FFDB06DB8}"/>
              </a:ext>
            </a:extLst>
          </p:cNvPr>
          <p:cNvSpPr>
            <a:spLocks noGrp="1"/>
          </p:cNvSpPr>
          <p:nvPr>
            <p:ph idx="1"/>
          </p:nvPr>
        </p:nvSpPr>
        <p:spPr>
          <a:xfrm>
            <a:off x="838200" y="1825625"/>
            <a:ext cx="6614356" cy="4351338"/>
          </a:xfrm>
        </p:spPr>
        <p:txBody>
          <a:bodyPr/>
          <a:lstStyle/>
          <a:p>
            <a:pPr marL="0" indent="0">
              <a:buNone/>
            </a:pPr>
            <a:r>
              <a:rPr kumimoji="1" lang="ja-JP" altLang="en-US" sz="3200" b="1" dirty="0">
                <a:highlight>
                  <a:srgbClr val="FFFF00"/>
                </a:highlight>
              </a:rPr>
              <a:t>自社の情報を入力すると、</a:t>
            </a:r>
            <a:br>
              <a:rPr kumimoji="1" lang="en-US" altLang="ja-JP" sz="3200" b="1" dirty="0">
                <a:highlight>
                  <a:srgbClr val="FFFF00"/>
                </a:highlight>
              </a:rPr>
            </a:br>
            <a:r>
              <a:rPr kumimoji="1" lang="ja-JP" altLang="en-US" sz="3200" b="1" dirty="0">
                <a:highlight>
                  <a:srgbClr val="FFFF00"/>
                </a:highlight>
              </a:rPr>
              <a:t>会社の状況を分析／評価する機能</a:t>
            </a:r>
            <a:endParaRPr kumimoji="1" lang="en-US" altLang="ja-JP" sz="3200" b="1" dirty="0">
              <a:highlight>
                <a:srgbClr val="FFFF00"/>
              </a:highlight>
            </a:endParaRPr>
          </a:p>
          <a:p>
            <a:pPr marL="0" indent="0">
              <a:buNone/>
            </a:pPr>
            <a:endParaRPr lang="en-US" altLang="ja-JP" dirty="0"/>
          </a:p>
          <a:p>
            <a:pPr marL="0" indent="0">
              <a:buNone/>
            </a:pPr>
            <a:r>
              <a:rPr kumimoji="1" lang="ja-JP" altLang="en-US" dirty="0"/>
              <a:t>ここで入力したデータを元に次の</a:t>
            </a:r>
            <a:r>
              <a:rPr lang="ja-JP" altLang="en-US" dirty="0"/>
              <a:t>「ＡＩ分析提案機能」や「コラボ企業提案機能」に連動します。</a:t>
            </a:r>
            <a:endParaRPr lang="en-US" altLang="ja-JP" dirty="0"/>
          </a:p>
          <a:p>
            <a:pPr marL="0" indent="0">
              <a:buNone/>
            </a:pPr>
            <a:r>
              <a:rPr kumimoji="1" lang="ja-JP" altLang="en-US" dirty="0"/>
              <a:t>　・月次売上</a:t>
            </a:r>
            <a:endParaRPr kumimoji="1" lang="en-US" altLang="ja-JP" dirty="0"/>
          </a:p>
          <a:p>
            <a:pPr marL="0" indent="0">
              <a:buNone/>
            </a:pPr>
            <a:r>
              <a:rPr lang="ja-JP" altLang="en-US" dirty="0"/>
              <a:t>　・自社</a:t>
            </a:r>
            <a:r>
              <a:rPr lang="en-US" altLang="ja-JP" dirty="0"/>
              <a:t>Web</a:t>
            </a:r>
            <a:r>
              <a:rPr lang="ja-JP" altLang="en-US" dirty="0"/>
              <a:t>サイトのＵＲＬ</a:t>
            </a:r>
            <a:endParaRPr lang="en-US" altLang="ja-JP" dirty="0"/>
          </a:p>
          <a:p>
            <a:pPr marL="0" indent="0">
              <a:buNone/>
            </a:pPr>
            <a:r>
              <a:rPr kumimoji="1" lang="ja-JP" altLang="en-US" dirty="0"/>
              <a:t>　・ＥＣショップのＵＲＬ</a:t>
            </a:r>
            <a:endParaRPr kumimoji="1" lang="en-US" altLang="ja-JP" dirty="0"/>
          </a:p>
        </p:txBody>
      </p:sp>
      <p:pic>
        <p:nvPicPr>
          <p:cNvPr id="7" name="グラフィックス 6">
            <a:extLst>
              <a:ext uri="{FF2B5EF4-FFF2-40B4-BE49-F238E27FC236}">
                <a16:creationId xmlns:a16="http://schemas.microsoft.com/office/drawing/2014/main" id="{99E077E0-A8AE-B16D-6480-85794CB453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52876" y="1516821"/>
            <a:ext cx="3300924" cy="4968945"/>
          </a:xfrm>
          <a:prstGeom prst="rect">
            <a:avLst/>
          </a:prstGeom>
        </p:spPr>
      </p:pic>
    </p:spTree>
    <p:extLst>
      <p:ext uri="{BB962C8B-B14F-4D97-AF65-F5344CB8AC3E}">
        <p14:creationId xmlns:p14="http://schemas.microsoft.com/office/powerpoint/2010/main" val="299674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671D3-22BA-7620-D8C8-2BCC9B3746FE}"/>
              </a:ext>
            </a:extLst>
          </p:cNvPr>
          <p:cNvSpPr>
            <a:spLocks noGrp="1"/>
          </p:cNvSpPr>
          <p:nvPr>
            <p:ph type="title"/>
          </p:nvPr>
        </p:nvSpPr>
        <p:spPr/>
        <p:txBody>
          <a:bodyPr/>
          <a:lstStyle/>
          <a:p>
            <a:r>
              <a:rPr lang="ja-JP" altLang="en-US" dirty="0">
                <a:latin typeface="+mn-lt"/>
              </a:rPr>
              <a:t>ＡＩ分析提案機能</a:t>
            </a:r>
            <a:endParaRPr kumimoji="1" lang="ja-JP" altLang="en-US" dirty="0">
              <a:latin typeface="+mn-lt"/>
            </a:endParaRPr>
          </a:p>
        </p:txBody>
      </p:sp>
      <p:sp>
        <p:nvSpPr>
          <p:cNvPr id="3" name="コンテンツ プレースホルダー 2">
            <a:extLst>
              <a:ext uri="{FF2B5EF4-FFF2-40B4-BE49-F238E27FC236}">
                <a16:creationId xmlns:a16="http://schemas.microsoft.com/office/drawing/2014/main" id="{0DFA5838-5610-C50D-25DF-572FFDB06DB8}"/>
              </a:ext>
            </a:extLst>
          </p:cNvPr>
          <p:cNvSpPr>
            <a:spLocks noGrp="1"/>
          </p:cNvSpPr>
          <p:nvPr>
            <p:ph idx="1"/>
          </p:nvPr>
        </p:nvSpPr>
        <p:spPr>
          <a:xfrm>
            <a:off x="838200" y="2345635"/>
            <a:ext cx="6013174" cy="3831328"/>
          </a:xfrm>
        </p:spPr>
        <p:txBody>
          <a:bodyPr/>
          <a:lstStyle/>
          <a:p>
            <a:pPr marL="0" indent="0">
              <a:buNone/>
            </a:pPr>
            <a:r>
              <a:rPr kumimoji="1" lang="ja-JP" altLang="en-US" sz="3200" b="1" dirty="0"/>
              <a:t>困っていることをアプリ上で相談するとＡＩがネット上の情報を収集／学習し、最適な提案する機能。</a:t>
            </a:r>
            <a:endParaRPr kumimoji="1" lang="en-US" altLang="ja-JP" sz="3200" b="1" dirty="0"/>
          </a:p>
          <a:p>
            <a:pPr marL="0" indent="0">
              <a:buNone/>
            </a:pPr>
            <a:endParaRPr lang="en-US" altLang="ja-JP" dirty="0"/>
          </a:p>
          <a:p>
            <a:pPr marL="0" indent="0">
              <a:buNone/>
            </a:pPr>
            <a:r>
              <a:rPr lang="ja-JP" altLang="en-US" dirty="0"/>
              <a:t>チャット形式で質問ができるため、誰でも気軽に使うことができる。</a:t>
            </a:r>
            <a:endParaRPr kumimoji="1" lang="en-US" altLang="ja-JP" dirty="0"/>
          </a:p>
          <a:p>
            <a:pPr marL="0" indent="0">
              <a:buNone/>
            </a:pPr>
            <a:endParaRPr lang="en-US" altLang="ja-JP" dirty="0"/>
          </a:p>
          <a:p>
            <a:pPr marL="0" indent="0">
              <a:buNone/>
            </a:pPr>
            <a:endParaRPr kumimoji="1" lang="ja-JP" altLang="en-US" dirty="0"/>
          </a:p>
        </p:txBody>
      </p:sp>
      <p:pic>
        <p:nvPicPr>
          <p:cNvPr id="5" name="グラフィックス 4">
            <a:extLst>
              <a:ext uri="{FF2B5EF4-FFF2-40B4-BE49-F238E27FC236}">
                <a16:creationId xmlns:a16="http://schemas.microsoft.com/office/drawing/2014/main" id="{F232F27F-DE3E-E72D-08E4-5B469B63F8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1537" y="1690688"/>
            <a:ext cx="3672263" cy="3616040"/>
          </a:xfrm>
          <a:prstGeom prst="rect">
            <a:avLst/>
          </a:prstGeom>
        </p:spPr>
      </p:pic>
      <p:pic>
        <p:nvPicPr>
          <p:cNvPr id="6" name="グラフィックス 5">
            <a:extLst>
              <a:ext uri="{FF2B5EF4-FFF2-40B4-BE49-F238E27FC236}">
                <a16:creationId xmlns:a16="http://schemas.microsoft.com/office/drawing/2014/main" id="{8B92667D-3110-8733-BFCA-D567531D96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9078" y="2803871"/>
            <a:ext cx="1804147" cy="3252373"/>
          </a:xfrm>
          <a:prstGeom prst="rect">
            <a:avLst/>
          </a:prstGeom>
        </p:spPr>
      </p:pic>
    </p:spTree>
    <p:extLst>
      <p:ext uri="{BB962C8B-B14F-4D97-AF65-F5344CB8AC3E}">
        <p14:creationId xmlns:p14="http://schemas.microsoft.com/office/powerpoint/2010/main" val="314460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671D3-22BA-7620-D8C8-2BCC9B3746FE}"/>
              </a:ext>
            </a:extLst>
          </p:cNvPr>
          <p:cNvSpPr>
            <a:spLocks noGrp="1"/>
          </p:cNvSpPr>
          <p:nvPr>
            <p:ph type="title"/>
          </p:nvPr>
        </p:nvSpPr>
        <p:spPr/>
        <p:txBody>
          <a:bodyPr/>
          <a:lstStyle/>
          <a:p>
            <a:r>
              <a:rPr lang="ja-JP" altLang="en-US" dirty="0">
                <a:latin typeface="+mn-lt"/>
              </a:rPr>
              <a:t>コラボ企業提案機能</a:t>
            </a:r>
            <a:endParaRPr kumimoji="1" lang="ja-JP" altLang="en-US" dirty="0">
              <a:latin typeface="+mn-lt"/>
            </a:endParaRPr>
          </a:p>
        </p:txBody>
      </p:sp>
      <p:sp>
        <p:nvSpPr>
          <p:cNvPr id="3" name="コンテンツ プレースホルダー 2">
            <a:extLst>
              <a:ext uri="{FF2B5EF4-FFF2-40B4-BE49-F238E27FC236}">
                <a16:creationId xmlns:a16="http://schemas.microsoft.com/office/drawing/2014/main" id="{0DFA5838-5610-C50D-25DF-572FFDB06DB8}"/>
              </a:ext>
            </a:extLst>
          </p:cNvPr>
          <p:cNvSpPr>
            <a:spLocks noGrp="1"/>
          </p:cNvSpPr>
          <p:nvPr>
            <p:ph idx="1"/>
          </p:nvPr>
        </p:nvSpPr>
        <p:spPr>
          <a:xfrm>
            <a:off x="838200" y="2225171"/>
            <a:ext cx="5611191" cy="3951792"/>
          </a:xfrm>
        </p:spPr>
        <p:txBody>
          <a:bodyPr/>
          <a:lstStyle/>
          <a:p>
            <a:pPr marL="0" indent="0">
              <a:buNone/>
            </a:pPr>
            <a:r>
              <a:rPr kumimoji="1" lang="ja-JP" altLang="en-US" sz="3200" b="1" dirty="0"/>
              <a:t>売上向上のために最適な企業を探し、提案してくれる機能</a:t>
            </a:r>
            <a:r>
              <a:rPr kumimoji="1" lang="ja-JP" altLang="en-US" dirty="0"/>
              <a:t>。</a:t>
            </a:r>
            <a:endParaRPr kumimoji="1" lang="en-US" altLang="ja-JP" dirty="0"/>
          </a:p>
          <a:p>
            <a:pPr marL="0" indent="0">
              <a:buNone/>
            </a:pPr>
            <a:endParaRPr lang="en-US" altLang="ja-JP" dirty="0"/>
          </a:p>
          <a:p>
            <a:pPr marL="0" indent="0">
              <a:buNone/>
            </a:pPr>
            <a:r>
              <a:rPr kumimoji="1" lang="ja-JP" altLang="en-US" dirty="0"/>
              <a:t>利用者感で同じような悩みをもっている方や異業種で相性がいい企業を、ＡＩが分析し提案する。</a:t>
            </a:r>
          </a:p>
        </p:txBody>
      </p:sp>
      <p:pic>
        <p:nvPicPr>
          <p:cNvPr id="7" name="グラフィックス 6">
            <a:extLst>
              <a:ext uri="{FF2B5EF4-FFF2-40B4-BE49-F238E27FC236}">
                <a16:creationId xmlns:a16="http://schemas.microsoft.com/office/drawing/2014/main" id="{20DC24E2-2C9C-C37C-0986-8F036EF700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74678" y="1884492"/>
            <a:ext cx="4768917" cy="4055219"/>
          </a:xfrm>
          <a:prstGeom prst="rect">
            <a:avLst/>
          </a:prstGeom>
        </p:spPr>
      </p:pic>
    </p:spTree>
    <p:extLst>
      <p:ext uri="{BB962C8B-B14F-4D97-AF65-F5344CB8AC3E}">
        <p14:creationId xmlns:p14="http://schemas.microsoft.com/office/powerpoint/2010/main" val="127723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671D3-22BA-7620-D8C8-2BCC9B3746FE}"/>
              </a:ext>
            </a:extLst>
          </p:cNvPr>
          <p:cNvSpPr>
            <a:spLocks noGrp="1"/>
          </p:cNvSpPr>
          <p:nvPr>
            <p:ph type="title"/>
          </p:nvPr>
        </p:nvSpPr>
        <p:spPr/>
        <p:txBody>
          <a:bodyPr/>
          <a:lstStyle/>
          <a:p>
            <a:r>
              <a:rPr lang="ja-JP" altLang="en-US" dirty="0">
                <a:latin typeface="+mn-lt"/>
              </a:rPr>
              <a:t>ターゲット（ペルソナ）</a:t>
            </a:r>
            <a:endParaRPr kumimoji="1" lang="ja-JP" altLang="en-US" dirty="0">
              <a:latin typeface="+mn-lt"/>
            </a:endParaRPr>
          </a:p>
        </p:txBody>
      </p:sp>
      <p:graphicFrame>
        <p:nvGraphicFramePr>
          <p:cNvPr id="169" name="表 169">
            <a:extLst>
              <a:ext uri="{FF2B5EF4-FFF2-40B4-BE49-F238E27FC236}">
                <a16:creationId xmlns:a16="http://schemas.microsoft.com/office/drawing/2014/main" id="{6599757F-1962-3F1C-3D29-A859DD84D74A}"/>
              </a:ext>
            </a:extLst>
          </p:cNvPr>
          <p:cNvGraphicFramePr>
            <a:graphicFrameLocks noGrp="1"/>
          </p:cNvGraphicFramePr>
          <p:nvPr>
            <p:ph idx="1"/>
            <p:extLst>
              <p:ext uri="{D42A27DB-BD31-4B8C-83A1-F6EECF244321}">
                <p14:modId xmlns:p14="http://schemas.microsoft.com/office/powerpoint/2010/main" val="3553560991"/>
              </p:ext>
            </p:extLst>
          </p:nvPr>
        </p:nvGraphicFramePr>
        <p:xfrm>
          <a:off x="2130684" y="1784024"/>
          <a:ext cx="3600368" cy="4579990"/>
        </p:xfrm>
        <a:graphic>
          <a:graphicData uri="http://schemas.openxmlformats.org/drawingml/2006/table">
            <a:tbl>
              <a:tblPr firstRow="1" bandRow="1">
                <a:tableStyleId>{68D230F3-CF80-4859-8CE7-A43EE81993B5}</a:tableStyleId>
              </a:tblPr>
              <a:tblGrid>
                <a:gridCol w="1800184">
                  <a:extLst>
                    <a:ext uri="{9D8B030D-6E8A-4147-A177-3AD203B41FA5}">
                      <a16:colId xmlns:a16="http://schemas.microsoft.com/office/drawing/2014/main" val="177645666"/>
                    </a:ext>
                  </a:extLst>
                </a:gridCol>
                <a:gridCol w="1800184">
                  <a:extLst>
                    <a:ext uri="{9D8B030D-6E8A-4147-A177-3AD203B41FA5}">
                      <a16:colId xmlns:a16="http://schemas.microsoft.com/office/drawing/2014/main" val="3932784745"/>
                    </a:ext>
                  </a:extLst>
                </a:gridCol>
              </a:tblGrid>
              <a:tr h="457999">
                <a:tc>
                  <a:txBody>
                    <a:bodyPr/>
                    <a:lstStyle/>
                    <a:p>
                      <a:pPr algn="ctr"/>
                      <a:r>
                        <a:rPr kumimoji="1" lang="ja-JP" altLang="en-US" dirty="0"/>
                        <a:t>名前</a:t>
                      </a:r>
                    </a:p>
                  </a:txBody>
                  <a:tcPr anchor="ctr"/>
                </a:tc>
                <a:tc>
                  <a:txBody>
                    <a:bodyPr/>
                    <a:lstStyle/>
                    <a:p>
                      <a:pPr algn="ctr"/>
                      <a:endParaRPr kumimoji="1" lang="ja-JP" altLang="en-US" dirty="0"/>
                    </a:p>
                  </a:txBody>
                  <a:tcPr anchor="ctr"/>
                </a:tc>
                <a:extLst>
                  <a:ext uri="{0D108BD9-81ED-4DB2-BD59-A6C34878D82A}">
                    <a16:rowId xmlns:a16="http://schemas.microsoft.com/office/drawing/2014/main" val="3600769314"/>
                  </a:ext>
                </a:extLst>
              </a:tr>
              <a:tr h="457999">
                <a:tc>
                  <a:txBody>
                    <a:bodyPr/>
                    <a:lstStyle/>
                    <a:p>
                      <a:pPr algn="ctr"/>
                      <a:r>
                        <a:rPr kumimoji="1" lang="ja-JP" altLang="en-US" dirty="0"/>
                        <a:t>家族構成</a:t>
                      </a:r>
                    </a:p>
                  </a:txBody>
                  <a:tcPr anchor="ctr"/>
                </a:tc>
                <a:tc>
                  <a:txBody>
                    <a:bodyPr/>
                    <a:lstStyle/>
                    <a:p>
                      <a:pPr algn="ctr"/>
                      <a:endParaRPr kumimoji="1" lang="ja-JP" altLang="en-US" dirty="0"/>
                    </a:p>
                  </a:txBody>
                  <a:tcPr anchor="ctr"/>
                </a:tc>
                <a:extLst>
                  <a:ext uri="{0D108BD9-81ED-4DB2-BD59-A6C34878D82A}">
                    <a16:rowId xmlns:a16="http://schemas.microsoft.com/office/drawing/2014/main" val="3408823449"/>
                  </a:ext>
                </a:extLst>
              </a:tr>
              <a:tr h="457999">
                <a:tc>
                  <a:txBody>
                    <a:bodyPr/>
                    <a:lstStyle/>
                    <a:p>
                      <a:pPr algn="ctr"/>
                      <a:r>
                        <a:rPr kumimoji="1" lang="ja-JP" altLang="en-US" dirty="0"/>
                        <a:t>性別</a:t>
                      </a:r>
                    </a:p>
                  </a:txBody>
                  <a:tcPr anchor="ctr"/>
                </a:tc>
                <a:tc>
                  <a:txBody>
                    <a:bodyPr/>
                    <a:lstStyle/>
                    <a:p>
                      <a:pPr algn="ctr"/>
                      <a:endParaRPr kumimoji="1" lang="ja-JP" altLang="en-US" dirty="0"/>
                    </a:p>
                  </a:txBody>
                  <a:tcPr anchor="ctr"/>
                </a:tc>
                <a:extLst>
                  <a:ext uri="{0D108BD9-81ED-4DB2-BD59-A6C34878D82A}">
                    <a16:rowId xmlns:a16="http://schemas.microsoft.com/office/drawing/2014/main" val="260618231"/>
                  </a:ext>
                </a:extLst>
              </a:tr>
              <a:tr h="457999">
                <a:tc>
                  <a:txBody>
                    <a:bodyPr/>
                    <a:lstStyle/>
                    <a:p>
                      <a:pPr algn="ctr"/>
                      <a:r>
                        <a:rPr kumimoji="1" lang="ja-JP" altLang="en-US" dirty="0"/>
                        <a:t>居住地</a:t>
                      </a:r>
                    </a:p>
                  </a:txBody>
                  <a:tcPr anchor="ctr"/>
                </a:tc>
                <a:tc>
                  <a:txBody>
                    <a:bodyPr/>
                    <a:lstStyle/>
                    <a:p>
                      <a:pPr algn="ctr"/>
                      <a:endParaRPr kumimoji="1" lang="ja-JP" altLang="en-US" dirty="0"/>
                    </a:p>
                  </a:txBody>
                  <a:tcPr anchor="ctr"/>
                </a:tc>
                <a:extLst>
                  <a:ext uri="{0D108BD9-81ED-4DB2-BD59-A6C34878D82A}">
                    <a16:rowId xmlns:a16="http://schemas.microsoft.com/office/drawing/2014/main" val="1310662681"/>
                  </a:ext>
                </a:extLst>
              </a:tr>
              <a:tr h="457999">
                <a:tc>
                  <a:txBody>
                    <a:bodyPr/>
                    <a:lstStyle/>
                    <a:p>
                      <a:pPr algn="ctr"/>
                      <a:r>
                        <a:rPr kumimoji="1" lang="ja-JP" altLang="en-US" dirty="0"/>
                        <a:t>年齢</a:t>
                      </a:r>
                    </a:p>
                  </a:txBody>
                  <a:tcPr anchor="ctr"/>
                </a:tc>
                <a:tc>
                  <a:txBody>
                    <a:bodyPr/>
                    <a:lstStyle/>
                    <a:p>
                      <a:pPr algn="ctr"/>
                      <a:endParaRPr kumimoji="1" lang="ja-JP" altLang="en-US" dirty="0"/>
                    </a:p>
                  </a:txBody>
                  <a:tcPr anchor="ctr"/>
                </a:tc>
                <a:extLst>
                  <a:ext uri="{0D108BD9-81ED-4DB2-BD59-A6C34878D82A}">
                    <a16:rowId xmlns:a16="http://schemas.microsoft.com/office/drawing/2014/main" val="2718637904"/>
                  </a:ext>
                </a:extLst>
              </a:tr>
              <a:tr h="457999">
                <a:tc>
                  <a:txBody>
                    <a:bodyPr/>
                    <a:lstStyle/>
                    <a:p>
                      <a:pPr algn="ctr"/>
                      <a:r>
                        <a:rPr kumimoji="1" lang="ja-JP" altLang="en-US" dirty="0"/>
                        <a:t>職業</a:t>
                      </a:r>
                    </a:p>
                  </a:txBody>
                  <a:tcPr anchor="ctr"/>
                </a:tc>
                <a:tc>
                  <a:txBody>
                    <a:bodyPr/>
                    <a:lstStyle/>
                    <a:p>
                      <a:pPr algn="ctr"/>
                      <a:endParaRPr kumimoji="1" lang="ja-JP" altLang="en-US" dirty="0"/>
                    </a:p>
                  </a:txBody>
                  <a:tcPr anchor="ctr"/>
                </a:tc>
                <a:extLst>
                  <a:ext uri="{0D108BD9-81ED-4DB2-BD59-A6C34878D82A}">
                    <a16:rowId xmlns:a16="http://schemas.microsoft.com/office/drawing/2014/main" val="263912293"/>
                  </a:ext>
                </a:extLst>
              </a:tr>
              <a:tr h="457999">
                <a:tc>
                  <a:txBody>
                    <a:bodyPr/>
                    <a:lstStyle/>
                    <a:p>
                      <a:pPr algn="ctr"/>
                      <a:r>
                        <a:rPr kumimoji="1" lang="ja-JP" altLang="en-US" dirty="0"/>
                        <a:t>趣味</a:t>
                      </a:r>
                    </a:p>
                  </a:txBody>
                  <a:tcPr anchor="ctr"/>
                </a:tc>
                <a:tc>
                  <a:txBody>
                    <a:bodyPr/>
                    <a:lstStyle/>
                    <a:p>
                      <a:pPr algn="ctr"/>
                      <a:endParaRPr kumimoji="1" lang="ja-JP" altLang="en-US" dirty="0"/>
                    </a:p>
                  </a:txBody>
                  <a:tcPr anchor="ctr"/>
                </a:tc>
                <a:extLst>
                  <a:ext uri="{0D108BD9-81ED-4DB2-BD59-A6C34878D82A}">
                    <a16:rowId xmlns:a16="http://schemas.microsoft.com/office/drawing/2014/main" val="4253334881"/>
                  </a:ext>
                </a:extLst>
              </a:tr>
              <a:tr h="457999">
                <a:tc>
                  <a:txBody>
                    <a:bodyPr/>
                    <a:lstStyle/>
                    <a:p>
                      <a:pPr algn="ctr"/>
                      <a:r>
                        <a:rPr kumimoji="1" lang="ja-JP" altLang="en-US" dirty="0"/>
                        <a:t>年収</a:t>
                      </a:r>
                    </a:p>
                  </a:txBody>
                  <a:tcPr anchor="ctr"/>
                </a:tc>
                <a:tc>
                  <a:txBody>
                    <a:bodyPr/>
                    <a:lstStyle/>
                    <a:p>
                      <a:pPr algn="ctr"/>
                      <a:endParaRPr kumimoji="1" lang="ja-JP" altLang="en-US" dirty="0"/>
                    </a:p>
                  </a:txBody>
                  <a:tcPr anchor="ctr"/>
                </a:tc>
                <a:extLst>
                  <a:ext uri="{0D108BD9-81ED-4DB2-BD59-A6C34878D82A}">
                    <a16:rowId xmlns:a16="http://schemas.microsoft.com/office/drawing/2014/main" val="3820724663"/>
                  </a:ext>
                </a:extLst>
              </a:tr>
              <a:tr h="457999">
                <a:tc>
                  <a:txBody>
                    <a:bodyPr/>
                    <a:lstStyle/>
                    <a:p>
                      <a:pPr algn="ctr"/>
                      <a:r>
                        <a:rPr kumimoji="1" lang="ja-JP" altLang="en-US" dirty="0"/>
                        <a:t>休日の過ごし方</a:t>
                      </a:r>
                    </a:p>
                  </a:txBody>
                  <a:tcPr anchor="ctr"/>
                </a:tc>
                <a:tc>
                  <a:txBody>
                    <a:bodyPr/>
                    <a:lstStyle/>
                    <a:p>
                      <a:pPr algn="ctr"/>
                      <a:endParaRPr kumimoji="1" lang="ja-JP" altLang="en-US" dirty="0"/>
                    </a:p>
                  </a:txBody>
                  <a:tcPr anchor="ctr"/>
                </a:tc>
                <a:extLst>
                  <a:ext uri="{0D108BD9-81ED-4DB2-BD59-A6C34878D82A}">
                    <a16:rowId xmlns:a16="http://schemas.microsoft.com/office/drawing/2014/main" val="95654901"/>
                  </a:ext>
                </a:extLst>
              </a:tr>
              <a:tr h="457999">
                <a:tc>
                  <a:txBody>
                    <a:bodyPr/>
                    <a:lstStyle/>
                    <a:p>
                      <a:pPr algn="ctr"/>
                      <a:r>
                        <a:rPr kumimoji="1" lang="ja-JP" altLang="en-US" dirty="0"/>
                        <a:t>好きなメディア</a:t>
                      </a:r>
                    </a:p>
                  </a:txBody>
                  <a:tcPr anchor="ctr"/>
                </a:tc>
                <a:tc>
                  <a:txBody>
                    <a:bodyPr/>
                    <a:lstStyle/>
                    <a:p>
                      <a:pPr algn="ctr"/>
                      <a:endParaRPr kumimoji="1" lang="ja-JP" altLang="en-US" dirty="0"/>
                    </a:p>
                  </a:txBody>
                  <a:tcPr anchor="ctr"/>
                </a:tc>
                <a:extLst>
                  <a:ext uri="{0D108BD9-81ED-4DB2-BD59-A6C34878D82A}">
                    <a16:rowId xmlns:a16="http://schemas.microsoft.com/office/drawing/2014/main" val="2880222493"/>
                  </a:ext>
                </a:extLst>
              </a:tr>
            </a:tbl>
          </a:graphicData>
        </a:graphic>
      </p:graphicFrame>
      <p:pic>
        <p:nvPicPr>
          <p:cNvPr id="167" name="グラフィックス 166">
            <a:extLst>
              <a:ext uri="{FF2B5EF4-FFF2-40B4-BE49-F238E27FC236}">
                <a16:creationId xmlns:a16="http://schemas.microsoft.com/office/drawing/2014/main" id="{224A686A-427D-0361-F45B-034BD41362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0499" y="2034677"/>
            <a:ext cx="1629447" cy="3582062"/>
          </a:xfrm>
          <a:prstGeom prst="rect">
            <a:avLst/>
          </a:prstGeom>
        </p:spPr>
      </p:pic>
      <p:pic>
        <p:nvPicPr>
          <p:cNvPr id="173" name="グラフィックス 172">
            <a:extLst>
              <a:ext uri="{FF2B5EF4-FFF2-40B4-BE49-F238E27FC236}">
                <a16:creationId xmlns:a16="http://schemas.microsoft.com/office/drawing/2014/main" id="{E57B8B38-3763-A582-4E83-7DAB5E9981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6571" y="1999384"/>
            <a:ext cx="1614830" cy="3617355"/>
          </a:xfrm>
          <a:prstGeom prst="rect">
            <a:avLst/>
          </a:prstGeom>
        </p:spPr>
      </p:pic>
      <p:graphicFrame>
        <p:nvGraphicFramePr>
          <p:cNvPr id="174" name="表 169">
            <a:extLst>
              <a:ext uri="{FF2B5EF4-FFF2-40B4-BE49-F238E27FC236}">
                <a16:creationId xmlns:a16="http://schemas.microsoft.com/office/drawing/2014/main" id="{0DA977BB-C5DF-2A60-D6E0-2A86436CFAAA}"/>
              </a:ext>
            </a:extLst>
          </p:cNvPr>
          <p:cNvGraphicFramePr>
            <a:graphicFrameLocks/>
          </p:cNvGraphicFramePr>
          <p:nvPr>
            <p:extLst>
              <p:ext uri="{D42A27DB-BD31-4B8C-83A1-F6EECF244321}">
                <p14:modId xmlns:p14="http://schemas.microsoft.com/office/powerpoint/2010/main" val="2499902199"/>
              </p:ext>
            </p:extLst>
          </p:nvPr>
        </p:nvGraphicFramePr>
        <p:xfrm>
          <a:off x="8075780" y="1784024"/>
          <a:ext cx="3600368" cy="4579990"/>
        </p:xfrm>
        <a:graphic>
          <a:graphicData uri="http://schemas.openxmlformats.org/drawingml/2006/table">
            <a:tbl>
              <a:tblPr firstRow="1" bandRow="1">
                <a:tableStyleId>{68D230F3-CF80-4859-8CE7-A43EE81993B5}</a:tableStyleId>
              </a:tblPr>
              <a:tblGrid>
                <a:gridCol w="1800184">
                  <a:extLst>
                    <a:ext uri="{9D8B030D-6E8A-4147-A177-3AD203B41FA5}">
                      <a16:colId xmlns:a16="http://schemas.microsoft.com/office/drawing/2014/main" val="177645666"/>
                    </a:ext>
                  </a:extLst>
                </a:gridCol>
                <a:gridCol w="1800184">
                  <a:extLst>
                    <a:ext uri="{9D8B030D-6E8A-4147-A177-3AD203B41FA5}">
                      <a16:colId xmlns:a16="http://schemas.microsoft.com/office/drawing/2014/main" val="3932784745"/>
                    </a:ext>
                  </a:extLst>
                </a:gridCol>
              </a:tblGrid>
              <a:tr h="457999">
                <a:tc>
                  <a:txBody>
                    <a:bodyPr/>
                    <a:lstStyle/>
                    <a:p>
                      <a:pPr algn="ctr"/>
                      <a:r>
                        <a:rPr kumimoji="1" lang="ja-JP" altLang="en-US" dirty="0"/>
                        <a:t>名前</a:t>
                      </a:r>
                    </a:p>
                  </a:txBody>
                  <a:tcPr anchor="ctr"/>
                </a:tc>
                <a:tc>
                  <a:txBody>
                    <a:bodyPr/>
                    <a:lstStyle/>
                    <a:p>
                      <a:pPr algn="ctr"/>
                      <a:endParaRPr kumimoji="1" lang="ja-JP" altLang="en-US" dirty="0"/>
                    </a:p>
                  </a:txBody>
                  <a:tcPr anchor="ctr"/>
                </a:tc>
                <a:extLst>
                  <a:ext uri="{0D108BD9-81ED-4DB2-BD59-A6C34878D82A}">
                    <a16:rowId xmlns:a16="http://schemas.microsoft.com/office/drawing/2014/main" val="3600769314"/>
                  </a:ext>
                </a:extLst>
              </a:tr>
              <a:tr h="457999">
                <a:tc>
                  <a:txBody>
                    <a:bodyPr/>
                    <a:lstStyle/>
                    <a:p>
                      <a:pPr algn="ctr"/>
                      <a:r>
                        <a:rPr kumimoji="1" lang="ja-JP" altLang="en-US" dirty="0"/>
                        <a:t>家族構成</a:t>
                      </a:r>
                    </a:p>
                  </a:txBody>
                  <a:tcPr anchor="ctr"/>
                </a:tc>
                <a:tc>
                  <a:txBody>
                    <a:bodyPr/>
                    <a:lstStyle/>
                    <a:p>
                      <a:pPr algn="ctr"/>
                      <a:endParaRPr kumimoji="1" lang="ja-JP" altLang="en-US" dirty="0"/>
                    </a:p>
                  </a:txBody>
                  <a:tcPr anchor="ctr"/>
                </a:tc>
                <a:extLst>
                  <a:ext uri="{0D108BD9-81ED-4DB2-BD59-A6C34878D82A}">
                    <a16:rowId xmlns:a16="http://schemas.microsoft.com/office/drawing/2014/main" val="3408823449"/>
                  </a:ext>
                </a:extLst>
              </a:tr>
              <a:tr h="457999">
                <a:tc>
                  <a:txBody>
                    <a:bodyPr/>
                    <a:lstStyle/>
                    <a:p>
                      <a:pPr algn="ctr"/>
                      <a:r>
                        <a:rPr kumimoji="1" lang="ja-JP" altLang="en-US" dirty="0"/>
                        <a:t>性別</a:t>
                      </a:r>
                    </a:p>
                  </a:txBody>
                  <a:tcPr anchor="ctr"/>
                </a:tc>
                <a:tc>
                  <a:txBody>
                    <a:bodyPr/>
                    <a:lstStyle/>
                    <a:p>
                      <a:pPr algn="ctr"/>
                      <a:endParaRPr kumimoji="1" lang="ja-JP" altLang="en-US" dirty="0"/>
                    </a:p>
                  </a:txBody>
                  <a:tcPr anchor="ctr"/>
                </a:tc>
                <a:extLst>
                  <a:ext uri="{0D108BD9-81ED-4DB2-BD59-A6C34878D82A}">
                    <a16:rowId xmlns:a16="http://schemas.microsoft.com/office/drawing/2014/main" val="260618231"/>
                  </a:ext>
                </a:extLst>
              </a:tr>
              <a:tr h="457999">
                <a:tc>
                  <a:txBody>
                    <a:bodyPr/>
                    <a:lstStyle/>
                    <a:p>
                      <a:pPr algn="ctr"/>
                      <a:r>
                        <a:rPr kumimoji="1" lang="ja-JP" altLang="en-US" dirty="0"/>
                        <a:t>居住地</a:t>
                      </a:r>
                    </a:p>
                  </a:txBody>
                  <a:tcPr anchor="ctr"/>
                </a:tc>
                <a:tc>
                  <a:txBody>
                    <a:bodyPr/>
                    <a:lstStyle/>
                    <a:p>
                      <a:pPr algn="ctr"/>
                      <a:endParaRPr kumimoji="1" lang="ja-JP" altLang="en-US" dirty="0"/>
                    </a:p>
                  </a:txBody>
                  <a:tcPr anchor="ctr"/>
                </a:tc>
                <a:extLst>
                  <a:ext uri="{0D108BD9-81ED-4DB2-BD59-A6C34878D82A}">
                    <a16:rowId xmlns:a16="http://schemas.microsoft.com/office/drawing/2014/main" val="1310662681"/>
                  </a:ext>
                </a:extLst>
              </a:tr>
              <a:tr h="457999">
                <a:tc>
                  <a:txBody>
                    <a:bodyPr/>
                    <a:lstStyle/>
                    <a:p>
                      <a:pPr algn="ctr"/>
                      <a:r>
                        <a:rPr kumimoji="1" lang="ja-JP" altLang="en-US" dirty="0"/>
                        <a:t>年齢</a:t>
                      </a:r>
                    </a:p>
                  </a:txBody>
                  <a:tcPr anchor="ctr"/>
                </a:tc>
                <a:tc>
                  <a:txBody>
                    <a:bodyPr/>
                    <a:lstStyle/>
                    <a:p>
                      <a:pPr algn="ctr"/>
                      <a:endParaRPr kumimoji="1" lang="ja-JP" altLang="en-US" dirty="0"/>
                    </a:p>
                  </a:txBody>
                  <a:tcPr anchor="ctr"/>
                </a:tc>
                <a:extLst>
                  <a:ext uri="{0D108BD9-81ED-4DB2-BD59-A6C34878D82A}">
                    <a16:rowId xmlns:a16="http://schemas.microsoft.com/office/drawing/2014/main" val="2718637904"/>
                  </a:ext>
                </a:extLst>
              </a:tr>
              <a:tr h="457999">
                <a:tc>
                  <a:txBody>
                    <a:bodyPr/>
                    <a:lstStyle/>
                    <a:p>
                      <a:pPr algn="ctr"/>
                      <a:r>
                        <a:rPr kumimoji="1" lang="ja-JP" altLang="en-US" dirty="0"/>
                        <a:t>職業</a:t>
                      </a:r>
                    </a:p>
                  </a:txBody>
                  <a:tcPr anchor="ctr"/>
                </a:tc>
                <a:tc>
                  <a:txBody>
                    <a:bodyPr/>
                    <a:lstStyle/>
                    <a:p>
                      <a:pPr algn="ctr"/>
                      <a:endParaRPr kumimoji="1" lang="ja-JP" altLang="en-US" dirty="0"/>
                    </a:p>
                  </a:txBody>
                  <a:tcPr anchor="ctr"/>
                </a:tc>
                <a:extLst>
                  <a:ext uri="{0D108BD9-81ED-4DB2-BD59-A6C34878D82A}">
                    <a16:rowId xmlns:a16="http://schemas.microsoft.com/office/drawing/2014/main" val="263912293"/>
                  </a:ext>
                </a:extLst>
              </a:tr>
              <a:tr h="457999">
                <a:tc>
                  <a:txBody>
                    <a:bodyPr/>
                    <a:lstStyle/>
                    <a:p>
                      <a:pPr algn="ctr"/>
                      <a:r>
                        <a:rPr kumimoji="1" lang="ja-JP" altLang="en-US" dirty="0"/>
                        <a:t>趣味</a:t>
                      </a:r>
                    </a:p>
                  </a:txBody>
                  <a:tcPr anchor="ctr"/>
                </a:tc>
                <a:tc>
                  <a:txBody>
                    <a:bodyPr/>
                    <a:lstStyle/>
                    <a:p>
                      <a:pPr algn="ctr"/>
                      <a:endParaRPr kumimoji="1" lang="ja-JP" altLang="en-US" dirty="0"/>
                    </a:p>
                  </a:txBody>
                  <a:tcPr anchor="ctr"/>
                </a:tc>
                <a:extLst>
                  <a:ext uri="{0D108BD9-81ED-4DB2-BD59-A6C34878D82A}">
                    <a16:rowId xmlns:a16="http://schemas.microsoft.com/office/drawing/2014/main" val="4253334881"/>
                  </a:ext>
                </a:extLst>
              </a:tr>
              <a:tr h="457999">
                <a:tc>
                  <a:txBody>
                    <a:bodyPr/>
                    <a:lstStyle/>
                    <a:p>
                      <a:pPr algn="ctr"/>
                      <a:r>
                        <a:rPr kumimoji="1" lang="ja-JP" altLang="en-US" dirty="0"/>
                        <a:t>年収</a:t>
                      </a:r>
                    </a:p>
                  </a:txBody>
                  <a:tcPr anchor="ctr"/>
                </a:tc>
                <a:tc>
                  <a:txBody>
                    <a:bodyPr/>
                    <a:lstStyle/>
                    <a:p>
                      <a:pPr algn="ctr"/>
                      <a:endParaRPr kumimoji="1" lang="ja-JP" altLang="en-US" dirty="0"/>
                    </a:p>
                  </a:txBody>
                  <a:tcPr anchor="ctr"/>
                </a:tc>
                <a:extLst>
                  <a:ext uri="{0D108BD9-81ED-4DB2-BD59-A6C34878D82A}">
                    <a16:rowId xmlns:a16="http://schemas.microsoft.com/office/drawing/2014/main" val="3820724663"/>
                  </a:ext>
                </a:extLst>
              </a:tr>
              <a:tr h="457999">
                <a:tc>
                  <a:txBody>
                    <a:bodyPr/>
                    <a:lstStyle/>
                    <a:p>
                      <a:pPr algn="ctr"/>
                      <a:r>
                        <a:rPr kumimoji="1" lang="ja-JP" altLang="en-US" dirty="0"/>
                        <a:t>休日の過ごし方</a:t>
                      </a:r>
                    </a:p>
                  </a:txBody>
                  <a:tcPr anchor="ctr"/>
                </a:tc>
                <a:tc>
                  <a:txBody>
                    <a:bodyPr/>
                    <a:lstStyle/>
                    <a:p>
                      <a:pPr algn="ctr"/>
                      <a:endParaRPr kumimoji="1" lang="ja-JP" altLang="en-US" dirty="0"/>
                    </a:p>
                  </a:txBody>
                  <a:tcPr anchor="ctr"/>
                </a:tc>
                <a:extLst>
                  <a:ext uri="{0D108BD9-81ED-4DB2-BD59-A6C34878D82A}">
                    <a16:rowId xmlns:a16="http://schemas.microsoft.com/office/drawing/2014/main" val="95654901"/>
                  </a:ext>
                </a:extLst>
              </a:tr>
              <a:tr h="457999">
                <a:tc>
                  <a:txBody>
                    <a:bodyPr/>
                    <a:lstStyle/>
                    <a:p>
                      <a:pPr algn="ctr"/>
                      <a:r>
                        <a:rPr kumimoji="1" lang="ja-JP" altLang="en-US" dirty="0"/>
                        <a:t>好きなメディア</a:t>
                      </a:r>
                    </a:p>
                  </a:txBody>
                  <a:tcPr anchor="ctr"/>
                </a:tc>
                <a:tc>
                  <a:txBody>
                    <a:bodyPr/>
                    <a:lstStyle/>
                    <a:p>
                      <a:pPr algn="ctr"/>
                      <a:endParaRPr kumimoji="1" lang="ja-JP" altLang="en-US" dirty="0"/>
                    </a:p>
                  </a:txBody>
                  <a:tcPr anchor="ctr"/>
                </a:tc>
                <a:extLst>
                  <a:ext uri="{0D108BD9-81ED-4DB2-BD59-A6C34878D82A}">
                    <a16:rowId xmlns:a16="http://schemas.microsoft.com/office/drawing/2014/main" val="2880222493"/>
                  </a:ext>
                </a:extLst>
              </a:tr>
            </a:tbl>
          </a:graphicData>
        </a:graphic>
      </p:graphicFrame>
    </p:spTree>
    <p:extLst>
      <p:ext uri="{BB962C8B-B14F-4D97-AF65-F5344CB8AC3E}">
        <p14:creationId xmlns:p14="http://schemas.microsoft.com/office/powerpoint/2010/main" val="8367526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472</Words>
  <Application>Microsoft Office PowerPoint</Application>
  <PresentationFormat>ワイド画面</PresentationFormat>
  <Paragraphs>86</Paragraphs>
  <Slides>13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游ゴシック</vt:lpstr>
      <vt:lpstr>游ゴシック Light</vt:lpstr>
      <vt:lpstr>Arial</vt:lpstr>
      <vt:lpstr>Office テーマ</vt:lpstr>
      <vt:lpstr>企画・プロジェクト名</vt:lpstr>
      <vt:lpstr>索引</vt:lpstr>
      <vt:lpstr>背景</vt:lpstr>
      <vt:lpstr>目的（あるべき姿）</vt:lpstr>
      <vt:lpstr>機能</vt:lpstr>
      <vt:lpstr>自社分析／評価機能</vt:lpstr>
      <vt:lpstr>ＡＩ分析提案機能</vt:lpstr>
      <vt:lpstr>コラボ企業提案機能</vt:lpstr>
      <vt:lpstr>ターゲット（ペルソナ）</vt:lpstr>
      <vt:lpstr>導入メリット</vt:lpstr>
      <vt:lpstr>開発体制</vt:lpstr>
      <vt:lpstr>スケジュール</vt:lpstr>
      <vt:lpstr>最後に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企画・プロジェクト名</dc:title>
  <dc:creator>井田 和義</dc:creator>
  <cp:lastModifiedBy>井田 和義</cp:lastModifiedBy>
  <cp:revision>47</cp:revision>
  <dcterms:created xsi:type="dcterms:W3CDTF">2022-07-19T04:58:50Z</dcterms:created>
  <dcterms:modified xsi:type="dcterms:W3CDTF">2022-07-19T06:17:00Z</dcterms:modified>
</cp:coreProperties>
</file>